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64" r:id="rId3"/>
    <p:sldId id="257" r:id="rId4"/>
    <p:sldId id="261" r:id="rId5"/>
    <p:sldId id="262" r:id="rId6"/>
    <p:sldId id="263" r:id="rId7"/>
    <p:sldId id="258" r:id="rId8"/>
    <p:sldId id="259" r:id="rId9"/>
    <p:sldId id="260" r:id="rId10"/>
    <p:sldId id="265" r:id="rId11"/>
    <p:sldId id="292" r:id="rId12"/>
    <p:sldId id="293" r:id="rId13"/>
    <p:sldId id="294" r:id="rId14"/>
    <p:sldId id="270" r:id="rId15"/>
    <p:sldId id="268" r:id="rId16"/>
    <p:sldId id="269" r:id="rId17"/>
    <p:sldId id="279" r:id="rId18"/>
    <p:sldId id="271" r:id="rId19"/>
    <p:sldId id="272" r:id="rId20"/>
    <p:sldId id="280" r:id="rId21"/>
    <p:sldId id="287" r:id="rId22"/>
    <p:sldId id="282" r:id="rId23"/>
    <p:sldId id="283" r:id="rId24"/>
    <p:sldId id="274" r:id="rId25"/>
    <p:sldId id="291" r:id="rId26"/>
    <p:sldId id="290" r:id="rId27"/>
    <p:sldId id="275" r:id="rId28"/>
    <p:sldId id="295" r:id="rId29"/>
    <p:sldId id="296" r:id="rId30"/>
    <p:sldId id="289" r:id="rId31"/>
    <p:sldId id="276" r:id="rId32"/>
    <p:sldId id="277" r:id="rId33"/>
    <p:sldId id="278" r:id="rId34"/>
  </p:sldIdLst>
  <p:sldSz cx="9144000" cy="6858000" type="screen4x3"/>
  <p:notesSz cx="6889750" cy="96075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B6E"/>
    <a:srgbClr val="FF9900"/>
    <a:srgbClr val="005199"/>
    <a:srgbClr val="AFD9FF"/>
    <a:srgbClr val="FFFFFF"/>
    <a:srgbClr val="2597FF"/>
    <a:srgbClr val="0072DA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96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480378"/>
          </a:xfrm>
          <a:prstGeom prst="rect">
            <a:avLst/>
          </a:prstGeom>
        </p:spPr>
        <p:txBody>
          <a:bodyPr vert="horz" lIns="94265" tIns="47133" rIns="94265" bIns="4713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902597" y="0"/>
            <a:ext cx="2985558" cy="480378"/>
          </a:xfrm>
          <a:prstGeom prst="rect">
            <a:avLst/>
          </a:prstGeom>
        </p:spPr>
        <p:txBody>
          <a:bodyPr vert="horz" lIns="94265" tIns="47133" rIns="94265" bIns="47133" rtlCol="0"/>
          <a:lstStyle>
            <a:lvl1pPr algn="r">
              <a:defRPr sz="1200"/>
            </a:lvl1pPr>
          </a:lstStyle>
          <a:p>
            <a:fld id="{ED926A11-C591-476B-AD63-B64971339060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125505"/>
            <a:ext cx="2985558" cy="480378"/>
          </a:xfrm>
          <a:prstGeom prst="rect">
            <a:avLst/>
          </a:prstGeom>
        </p:spPr>
        <p:txBody>
          <a:bodyPr vert="horz" lIns="94265" tIns="47133" rIns="94265" bIns="4713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902597" y="9125505"/>
            <a:ext cx="2985558" cy="480378"/>
          </a:xfrm>
          <a:prstGeom prst="rect">
            <a:avLst/>
          </a:prstGeom>
        </p:spPr>
        <p:txBody>
          <a:bodyPr vert="horz" lIns="94265" tIns="47133" rIns="94265" bIns="47133" rtlCol="0" anchor="b"/>
          <a:lstStyle>
            <a:lvl1pPr algn="r">
              <a:defRPr sz="1200"/>
            </a:lvl1pPr>
          </a:lstStyle>
          <a:p>
            <a:fld id="{2F354BB8-3BA8-4752-8F18-221B4B343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6014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480378"/>
          </a:xfrm>
          <a:prstGeom prst="rect">
            <a:avLst/>
          </a:prstGeom>
        </p:spPr>
        <p:txBody>
          <a:bodyPr vert="horz" lIns="94265" tIns="47133" rIns="94265" bIns="4713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480378"/>
          </a:xfrm>
          <a:prstGeom prst="rect">
            <a:avLst/>
          </a:prstGeom>
        </p:spPr>
        <p:txBody>
          <a:bodyPr vert="horz" lIns="94265" tIns="47133" rIns="94265" bIns="47133" rtlCol="0"/>
          <a:lstStyle>
            <a:lvl1pPr algn="r">
              <a:defRPr sz="1200"/>
            </a:lvl1pPr>
          </a:lstStyle>
          <a:p>
            <a:fld id="{C29AE2CD-349D-4D0A-B148-B1D0BBEEDF60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44575" y="720725"/>
            <a:ext cx="4800600" cy="3602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65" tIns="47133" rIns="94265" bIns="4713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5" y="4563586"/>
            <a:ext cx="5511800" cy="4323398"/>
          </a:xfrm>
          <a:prstGeom prst="rect">
            <a:avLst/>
          </a:prstGeom>
        </p:spPr>
        <p:txBody>
          <a:bodyPr vert="horz" lIns="94265" tIns="47133" rIns="94265" bIns="47133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25505"/>
            <a:ext cx="2985558" cy="480378"/>
          </a:xfrm>
          <a:prstGeom prst="rect">
            <a:avLst/>
          </a:prstGeom>
        </p:spPr>
        <p:txBody>
          <a:bodyPr vert="horz" lIns="94265" tIns="47133" rIns="94265" bIns="4713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7" y="9125505"/>
            <a:ext cx="2985558" cy="480378"/>
          </a:xfrm>
          <a:prstGeom prst="rect">
            <a:avLst/>
          </a:prstGeom>
        </p:spPr>
        <p:txBody>
          <a:bodyPr vert="horz" lIns="94265" tIns="47133" rIns="94265" bIns="47133" rtlCol="0" anchor="b"/>
          <a:lstStyle>
            <a:lvl1pPr algn="r">
              <a:defRPr sz="1200"/>
            </a:lvl1pPr>
          </a:lstStyle>
          <a:p>
            <a:fld id="{67B3D3CA-607A-478A-807F-A6F87B2EE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21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3D3CA-607A-478A-807F-A6F87B2EEFA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340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3D3CA-607A-478A-807F-A6F87B2EEFA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74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a시나리오" pitchFamily="18" charset="-127"/>
                <a:ea typeface="a시나리오" pitchFamily="18" charset="-127"/>
              </a:rPr>
              <a:t>기존에는 파란색 메뉴</a:t>
            </a:r>
            <a:r>
              <a:rPr lang="ko-KR" altLang="en-US" sz="1200" baseline="0" dirty="0" smtClean="0">
                <a:latin typeface="a시나리오" pitchFamily="18" charset="-127"/>
                <a:ea typeface="a시나리오" pitchFamily="18" charset="-127"/>
              </a:rPr>
              <a:t> </a:t>
            </a:r>
            <a:r>
              <a:rPr lang="en-US" altLang="ko-KR" sz="1200" baseline="0" dirty="0" smtClean="0">
                <a:latin typeface="a시나리오" pitchFamily="18" charset="-127"/>
                <a:ea typeface="a시나리오" pitchFamily="18" charset="-127"/>
              </a:rPr>
              <a:t>/ </a:t>
            </a:r>
            <a:r>
              <a:rPr lang="ko-KR" altLang="en-US" sz="1200" dirty="0" smtClean="0">
                <a:latin typeface="a시나리오" pitchFamily="18" charset="-127"/>
                <a:ea typeface="a시나리오" pitchFamily="18" charset="-127"/>
              </a:rPr>
              <a:t>메인</a:t>
            </a:r>
            <a:r>
              <a:rPr lang="en-US" altLang="ko-KR" sz="1200" dirty="0" smtClean="0">
                <a:latin typeface="a시나리오" pitchFamily="18" charset="-127"/>
                <a:ea typeface="a시나리오" pitchFamily="18" charset="-127"/>
              </a:rPr>
              <a:t> </a:t>
            </a:r>
            <a:r>
              <a:rPr lang="ko-KR" altLang="en-US" sz="1200" dirty="0" smtClean="0">
                <a:latin typeface="a시나리오" pitchFamily="18" charset="-127"/>
                <a:ea typeface="a시나리오" pitchFamily="18" charset="-127"/>
              </a:rPr>
              <a:t>로고와 색이 겹치기 때문에 </a:t>
            </a:r>
            <a:r>
              <a:rPr lang="en-US" altLang="ko-KR" sz="1200" dirty="0" smtClean="0">
                <a:latin typeface="a시나리오" pitchFamily="18" charset="-127"/>
                <a:ea typeface="a시나리오" pitchFamily="18" charset="-127"/>
              </a:rPr>
              <a:t>#ccc </a:t>
            </a:r>
            <a:r>
              <a:rPr lang="ko-KR" altLang="en-US" sz="1200" dirty="0" smtClean="0">
                <a:latin typeface="a시나리오" pitchFamily="18" charset="-127"/>
                <a:ea typeface="a시나리오" pitchFamily="18" charset="-127"/>
              </a:rPr>
              <a:t>디자인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3D3CA-607A-478A-807F-A6F87B2EEFA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74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latin typeface="a시나리오" pitchFamily="18" charset="-127"/>
                <a:ea typeface="a시나리오" pitchFamily="18" charset="-127"/>
              </a:rPr>
              <a:t>파리 </a:t>
            </a:r>
            <a:r>
              <a:rPr lang="ko-KR" altLang="en-US" dirty="0" err="1" smtClean="0">
                <a:latin typeface="a시나리오" pitchFamily="18" charset="-127"/>
                <a:ea typeface="a시나리오" pitchFamily="18" charset="-127"/>
              </a:rPr>
              <a:t>바게뜨가</a:t>
            </a:r>
            <a:r>
              <a:rPr lang="ko-KR" altLang="en-US" dirty="0" smtClean="0">
                <a:latin typeface="a시나리오" pitchFamily="18" charset="-127"/>
                <a:ea typeface="a시나리오" pitchFamily="18" charset="-127"/>
              </a:rPr>
              <a:t> 세상을 행복하게 해준다</a:t>
            </a:r>
            <a:r>
              <a:rPr lang="en-US" altLang="ko-KR" dirty="0" smtClean="0">
                <a:latin typeface="a시나리오" pitchFamily="18" charset="-127"/>
                <a:ea typeface="a시나리오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3D3CA-607A-478A-807F-A6F87B2EEFA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74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smtClean="0">
                <a:latin typeface="a시나리오" pitchFamily="18" charset="-127"/>
                <a:ea typeface="a시나리오" pitchFamily="18" charset="-127"/>
              </a:rPr>
              <a:t>전체적으로 </a:t>
            </a:r>
            <a:r>
              <a:rPr lang="ko-KR" altLang="en-US" sz="1100" dirty="0" err="1" smtClean="0">
                <a:latin typeface="a시나리오" pitchFamily="18" charset="-127"/>
                <a:ea typeface="a시나리오" pitchFamily="18" charset="-127"/>
              </a:rPr>
              <a:t>보더</a:t>
            </a:r>
            <a:r>
              <a:rPr lang="ko-KR" altLang="en-US" sz="1100" dirty="0" smtClean="0">
                <a:latin typeface="a시나리오" pitchFamily="18" charset="-127"/>
                <a:ea typeface="a시나리오" pitchFamily="18" charset="-127"/>
              </a:rPr>
              <a:t> 사용</a:t>
            </a:r>
            <a:r>
              <a:rPr lang="en-US" altLang="ko-KR" sz="1100" dirty="0" smtClean="0">
                <a:latin typeface="a시나리오" pitchFamily="18" charset="-127"/>
                <a:ea typeface="a시나리오" pitchFamily="18" charset="-127"/>
              </a:rPr>
              <a:t>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smtClean="0">
                <a:latin typeface="a시나리오" pitchFamily="18" charset="-127"/>
                <a:ea typeface="a시나리오" pitchFamily="18" charset="-127"/>
              </a:rPr>
              <a:t>이미지</a:t>
            </a:r>
            <a:r>
              <a:rPr lang="en-US" altLang="ko-KR" sz="1100" dirty="0" smtClean="0">
                <a:latin typeface="a시나리오" pitchFamily="18" charset="-127"/>
                <a:ea typeface="a시나리오" pitchFamily="18" charset="-127"/>
              </a:rPr>
              <a:t>(</a:t>
            </a:r>
            <a:r>
              <a:rPr lang="ko-KR" altLang="en-US" sz="1100" dirty="0" smtClean="0">
                <a:latin typeface="a시나리오" pitchFamily="18" charset="-127"/>
                <a:ea typeface="a시나리오" pitchFamily="18" charset="-127"/>
              </a:rPr>
              <a:t>따뜻한 노랑색계열로 먹음직스럽게</a:t>
            </a:r>
            <a:r>
              <a:rPr lang="en-US" altLang="ko-KR" sz="1100" dirty="0" smtClean="0">
                <a:latin typeface="a시나리오" pitchFamily="18" charset="-127"/>
                <a:ea typeface="a시나리오" pitchFamily="18" charset="-127"/>
              </a:rPr>
              <a:t>)</a:t>
            </a:r>
            <a:endParaRPr lang="ko-KR" altLang="en-US" sz="1100" dirty="0" smtClean="0">
              <a:latin typeface="a시나리오" pitchFamily="18" charset="-127"/>
              <a:ea typeface="a시나리오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3D3CA-607A-478A-807F-A6F87B2EEFA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74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smtClean="0">
                <a:latin typeface="a시나리오" pitchFamily="18" charset="-127"/>
                <a:ea typeface="a시나리오" pitchFamily="18" charset="-127"/>
              </a:rPr>
              <a:t>전체적으로 </a:t>
            </a:r>
            <a:r>
              <a:rPr lang="ko-KR" altLang="en-US" sz="1100" dirty="0" err="1" smtClean="0">
                <a:latin typeface="a시나리오" pitchFamily="18" charset="-127"/>
                <a:ea typeface="a시나리오" pitchFamily="18" charset="-127"/>
              </a:rPr>
              <a:t>보더</a:t>
            </a:r>
            <a:r>
              <a:rPr lang="ko-KR" altLang="en-US" sz="1100" dirty="0" smtClean="0">
                <a:latin typeface="a시나리오" pitchFamily="18" charset="-127"/>
                <a:ea typeface="a시나리오" pitchFamily="18" charset="-127"/>
              </a:rPr>
              <a:t> 사용</a:t>
            </a:r>
            <a:r>
              <a:rPr lang="en-US" altLang="ko-KR" sz="1100" dirty="0" smtClean="0">
                <a:latin typeface="a시나리오" pitchFamily="18" charset="-127"/>
                <a:ea typeface="a시나리오" pitchFamily="18" charset="-127"/>
              </a:rPr>
              <a:t>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smtClean="0">
                <a:latin typeface="a시나리오" pitchFamily="18" charset="-127"/>
                <a:ea typeface="a시나리오" pitchFamily="18" charset="-127"/>
              </a:rPr>
              <a:t>이미지</a:t>
            </a:r>
            <a:r>
              <a:rPr lang="en-US" altLang="ko-KR" sz="1100" dirty="0" smtClean="0">
                <a:latin typeface="a시나리오" pitchFamily="18" charset="-127"/>
                <a:ea typeface="a시나리오" pitchFamily="18" charset="-127"/>
              </a:rPr>
              <a:t>(</a:t>
            </a:r>
            <a:r>
              <a:rPr lang="ko-KR" altLang="en-US" sz="1100" dirty="0" smtClean="0">
                <a:latin typeface="a시나리오" pitchFamily="18" charset="-127"/>
                <a:ea typeface="a시나리오" pitchFamily="18" charset="-127"/>
              </a:rPr>
              <a:t>따뜻한 노랑색계열로 먹음직스럽게</a:t>
            </a:r>
            <a:r>
              <a:rPr lang="en-US" altLang="ko-KR" sz="1100" dirty="0" smtClean="0">
                <a:latin typeface="a시나리오" pitchFamily="18" charset="-127"/>
                <a:ea typeface="a시나리오" pitchFamily="18" charset="-127"/>
              </a:rPr>
              <a:t>)</a:t>
            </a:r>
            <a:endParaRPr lang="ko-KR" altLang="en-US" sz="1100" dirty="0" smtClean="0">
              <a:latin typeface="a시나리오" pitchFamily="18" charset="-127"/>
              <a:ea typeface="a시나리오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3D3CA-607A-478A-807F-A6F87B2EEFA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74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smtClean="0">
                <a:latin typeface="a시나리오" pitchFamily="18" charset="-127"/>
                <a:ea typeface="a시나리오" pitchFamily="18" charset="-127"/>
              </a:rPr>
              <a:t>전체적으로 </a:t>
            </a:r>
            <a:r>
              <a:rPr lang="ko-KR" altLang="en-US" sz="1100" dirty="0" err="1" smtClean="0">
                <a:latin typeface="a시나리오" pitchFamily="18" charset="-127"/>
                <a:ea typeface="a시나리오" pitchFamily="18" charset="-127"/>
              </a:rPr>
              <a:t>보더</a:t>
            </a:r>
            <a:r>
              <a:rPr lang="ko-KR" altLang="en-US" sz="1100" dirty="0" smtClean="0">
                <a:latin typeface="a시나리오" pitchFamily="18" charset="-127"/>
                <a:ea typeface="a시나리오" pitchFamily="18" charset="-127"/>
              </a:rPr>
              <a:t> 사용</a:t>
            </a:r>
            <a:r>
              <a:rPr lang="en-US" altLang="ko-KR" sz="1100" dirty="0" smtClean="0">
                <a:latin typeface="a시나리오" pitchFamily="18" charset="-127"/>
                <a:ea typeface="a시나리오" pitchFamily="18" charset="-127"/>
              </a:rPr>
              <a:t>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smtClean="0">
                <a:latin typeface="a시나리오" pitchFamily="18" charset="-127"/>
                <a:ea typeface="a시나리오" pitchFamily="18" charset="-127"/>
              </a:rPr>
              <a:t>이미지</a:t>
            </a:r>
            <a:r>
              <a:rPr lang="en-US" altLang="ko-KR" sz="1100" dirty="0" smtClean="0">
                <a:latin typeface="a시나리오" pitchFamily="18" charset="-127"/>
                <a:ea typeface="a시나리오" pitchFamily="18" charset="-127"/>
              </a:rPr>
              <a:t>(</a:t>
            </a:r>
            <a:r>
              <a:rPr lang="ko-KR" altLang="en-US" sz="1100" dirty="0" smtClean="0">
                <a:latin typeface="a시나리오" pitchFamily="18" charset="-127"/>
                <a:ea typeface="a시나리오" pitchFamily="18" charset="-127"/>
              </a:rPr>
              <a:t>따뜻한 노랑색계열로 먹음직스럽게</a:t>
            </a:r>
            <a:r>
              <a:rPr lang="en-US" altLang="ko-KR" sz="1100" dirty="0" smtClean="0">
                <a:latin typeface="a시나리오" pitchFamily="18" charset="-127"/>
                <a:ea typeface="a시나리오" pitchFamily="18" charset="-127"/>
              </a:rPr>
              <a:t>)</a:t>
            </a:r>
            <a:endParaRPr lang="ko-KR" altLang="en-US" sz="1100" dirty="0" smtClean="0">
              <a:latin typeface="a시나리오" pitchFamily="18" charset="-127"/>
              <a:ea typeface="a시나리오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3D3CA-607A-478A-807F-A6F87B2EEFA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74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페이스북</a:t>
            </a:r>
            <a:r>
              <a:rPr lang="ko-KR" altLang="en-US" dirty="0" smtClean="0"/>
              <a:t> 이벤트</a:t>
            </a:r>
            <a:r>
              <a:rPr lang="ko-KR" altLang="en-US" baseline="0" dirty="0" smtClean="0"/>
              <a:t> 참여 </a:t>
            </a:r>
            <a:r>
              <a:rPr lang="en-US" altLang="ko-KR" baseline="0" dirty="0" smtClean="0"/>
              <a:t>&gt;</a:t>
            </a:r>
            <a:r>
              <a:rPr lang="ko-KR" altLang="en-US" baseline="0" dirty="0" smtClean="0"/>
              <a:t>보통 핸드폰 이벤트 참여</a:t>
            </a:r>
            <a:r>
              <a:rPr lang="en-US" altLang="ko-KR" baseline="0" dirty="0" smtClean="0"/>
              <a:t>&gt;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폰으로</a:t>
            </a:r>
            <a:r>
              <a:rPr lang="ko-KR" altLang="en-US" baseline="0" dirty="0" smtClean="0"/>
              <a:t> 보는 듯한 느낌을 디자인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dirty="0" smtClean="0"/>
              <a:t>선물상자</a:t>
            </a:r>
            <a:r>
              <a:rPr lang="ko-KR" altLang="en-US" baseline="0" dirty="0" smtClean="0"/>
              <a:t> 이미지로 애니메이션기능 사용함으로써 보는 눈이 즐거워지게 디자인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3D3CA-607A-478A-807F-A6F87B2EEFA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74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페이스북</a:t>
            </a:r>
            <a:r>
              <a:rPr lang="ko-KR" altLang="en-US" dirty="0" smtClean="0"/>
              <a:t> 이벤트</a:t>
            </a:r>
            <a:r>
              <a:rPr lang="ko-KR" altLang="en-US" baseline="0" dirty="0" smtClean="0"/>
              <a:t> 참여 </a:t>
            </a:r>
            <a:r>
              <a:rPr lang="en-US" altLang="ko-KR" baseline="0" dirty="0" smtClean="0"/>
              <a:t>&gt;</a:t>
            </a:r>
            <a:r>
              <a:rPr lang="ko-KR" altLang="en-US" baseline="0" dirty="0" smtClean="0"/>
              <a:t>보통 핸드폰 이벤트 참여</a:t>
            </a:r>
            <a:r>
              <a:rPr lang="en-US" altLang="ko-KR" baseline="0" dirty="0" smtClean="0"/>
              <a:t>&gt;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폰으로</a:t>
            </a:r>
            <a:r>
              <a:rPr lang="ko-KR" altLang="en-US" baseline="0" dirty="0" smtClean="0"/>
              <a:t> 보는 듯한 느낌을 디자인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dirty="0" smtClean="0"/>
              <a:t>선물상자</a:t>
            </a:r>
            <a:r>
              <a:rPr lang="ko-KR" altLang="en-US" baseline="0" dirty="0" smtClean="0"/>
              <a:t> 이미지로 애니메이션기능 사용함으로써 보는 눈이 즐거워지게 디자인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3D3CA-607A-478A-807F-A6F87B2EEFA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74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3D3CA-607A-478A-807F-A6F87B2EEFA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74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3D3CA-607A-478A-807F-A6F87B2EEFA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74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특색만 살렸을 뿐 전체적으로 빵</a:t>
            </a:r>
            <a:r>
              <a:rPr lang="ko-KR" altLang="en-US" baseline="0" dirty="0" smtClean="0"/>
              <a:t> 페이지라고 보기 부족함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단조로움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이벤트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신제품 소개 다 따로 놈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3D3CA-607A-478A-807F-A6F87B2EEFA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552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a시나리오" pitchFamily="18" charset="-127"/>
                <a:ea typeface="a시나리오" pitchFamily="18" charset="-127"/>
              </a:rPr>
              <a:t>기존에는 파란색 메뉴</a:t>
            </a:r>
            <a:r>
              <a:rPr lang="ko-KR" altLang="en-US" sz="1200" baseline="0" dirty="0" smtClean="0">
                <a:latin typeface="a시나리오" pitchFamily="18" charset="-127"/>
                <a:ea typeface="a시나리오" pitchFamily="18" charset="-127"/>
              </a:rPr>
              <a:t> </a:t>
            </a:r>
            <a:r>
              <a:rPr lang="en-US" altLang="ko-KR" sz="1200" baseline="0" dirty="0" smtClean="0">
                <a:latin typeface="a시나리오" pitchFamily="18" charset="-127"/>
                <a:ea typeface="a시나리오" pitchFamily="18" charset="-127"/>
              </a:rPr>
              <a:t>/ </a:t>
            </a:r>
            <a:r>
              <a:rPr lang="ko-KR" altLang="en-US" sz="1200" dirty="0" smtClean="0">
                <a:latin typeface="a시나리오" pitchFamily="18" charset="-127"/>
                <a:ea typeface="a시나리오" pitchFamily="18" charset="-127"/>
              </a:rPr>
              <a:t>메인</a:t>
            </a:r>
            <a:r>
              <a:rPr lang="en-US" altLang="ko-KR" sz="1200" dirty="0" smtClean="0">
                <a:latin typeface="a시나리오" pitchFamily="18" charset="-127"/>
                <a:ea typeface="a시나리오" pitchFamily="18" charset="-127"/>
              </a:rPr>
              <a:t> </a:t>
            </a:r>
            <a:r>
              <a:rPr lang="ko-KR" altLang="en-US" sz="1200" dirty="0" smtClean="0">
                <a:latin typeface="a시나리오" pitchFamily="18" charset="-127"/>
                <a:ea typeface="a시나리오" pitchFamily="18" charset="-127"/>
              </a:rPr>
              <a:t>로고와 색이 겹치기 때문에 </a:t>
            </a:r>
            <a:r>
              <a:rPr lang="en-US" altLang="ko-KR" sz="1200" dirty="0" smtClean="0">
                <a:latin typeface="a시나리오" pitchFamily="18" charset="-127"/>
                <a:ea typeface="a시나리오" pitchFamily="18" charset="-127"/>
              </a:rPr>
              <a:t>#ccc </a:t>
            </a:r>
            <a:r>
              <a:rPr lang="ko-KR" altLang="en-US" sz="1200" dirty="0" smtClean="0">
                <a:latin typeface="a시나리오" pitchFamily="18" charset="-127"/>
                <a:ea typeface="a시나리오" pitchFamily="18" charset="-127"/>
              </a:rPr>
              <a:t>디자인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3D3CA-607A-478A-807F-A6F87B2EEFA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745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전체적으로 </a:t>
            </a:r>
            <a:r>
              <a:rPr lang="en-US" altLang="ko-KR" dirty="0" err="1" smtClean="0"/>
              <a:t>dorder</a:t>
            </a:r>
            <a:r>
              <a:rPr lang="ko-KR" altLang="en-US" dirty="0" smtClean="0"/>
              <a:t>로 디자인 </a:t>
            </a:r>
            <a:r>
              <a:rPr lang="en-US" altLang="ko-KR" baseline="0" dirty="0" smtClean="0"/>
              <a:t>/ </a:t>
            </a:r>
            <a:r>
              <a:rPr lang="ko-KR" altLang="en-US" baseline="0" dirty="0" err="1" smtClean="0"/>
              <a:t>빵이미지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3D3CA-607A-478A-807F-A6F87B2EEFA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745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a시나리오" pitchFamily="18" charset="-127"/>
                <a:ea typeface="a시나리오" pitchFamily="18" charset="-127"/>
              </a:rPr>
              <a:t>기존에는 파란색 메뉴</a:t>
            </a:r>
            <a:r>
              <a:rPr lang="ko-KR" altLang="en-US" sz="1200" baseline="0" dirty="0" smtClean="0">
                <a:latin typeface="a시나리오" pitchFamily="18" charset="-127"/>
                <a:ea typeface="a시나리오" pitchFamily="18" charset="-127"/>
              </a:rPr>
              <a:t> </a:t>
            </a:r>
            <a:r>
              <a:rPr lang="en-US" altLang="ko-KR" sz="1200" baseline="0" dirty="0" smtClean="0">
                <a:latin typeface="a시나리오" pitchFamily="18" charset="-127"/>
                <a:ea typeface="a시나리오" pitchFamily="18" charset="-127"/>
              </a:rPr>
              <a:t>/ </a:t>
            </a:r>
            <a:r>
              <a:rPr lang="ko-KR" altLang="en-US" sz="1200" dirty="0" smtClean="0">
                <a:latin typeface="a시나리오" pitchFamily="18" charset="-127"/>
                <a:ea typeface="a시나리오" pitchFamily="18" charset="-127"/>
              </a:rPr>
              <a:t>메인</a:t>
            </a:r>
            <a:r>
              <a:rPr lang="en-US" altLang="ko-KR" sz="1200" dirty="0" smtClean="0">
                <a:latin typeface="a시나리오" pitchFamily="18" charset="-127"/>
                <a:ea typeface="a시나리오" pitchFamily="18" charset="-127"/>
              </a:rPr>
              <a:t> </a:t>
            </a:r>
            <a:r>
              <a:rPr lang="ko-KR" altLang="en-US" sz="1200" dirty="0" smtClean="0">
                <a:latin typeface="a시나리오" pitchFamily="18" charset="-127"/>
                <a:ea typeface="a시나리오" pitchFamily="18" charset="-127"/>
              </a:rPr>
              <a:t>로고와 색이 겹치기 때문에 </a:t>
            </a:r>
            <a:r>
              <a:rPr lang="en-US" altLang="ko-KR" sz="1200" dirty="0" smtClean="0">
                <a:latin typeface="a시나리오" pitchFamily="18" charset="-127"/>
                <a:ea typeface="a시나리오" pitchFamily="18" charset="-127"/>
              </a:rPr>
              <a:t>#ccc </a:t>
            </a:r>
            <a:r>
              <a:rPr lang="ko-KR" altLang="en-US" sz="1200" dirty="0" smtClean="0">
                <a:latin typeface="a시나리오" pitchFamily="18" charset="-127"/>
                <a:ea typeface="a시나리오" pitchFamily="18" charset="-127"/>
              </a:rPr>
              <a:t>디자인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3D3CA-607A-478A-807F-A6F87B2EEFA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745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a시나리오" pitchFamily="18" charset="-127"/>
                <a:ea typeface="a시나리오" pitchFamily="18" charset="-127"/>
              </a:rPr>
              <a:t>기존에는 파란색 메뉴</a:t>
            </a:r>
            <a:r>
              <a:rPr lang="ko-KR" altLang="en-US" sz="1200" baseline="0" dirty="0" smtClean="0">
                <a:latin typeface="a시나리오" pitchFamily="18" charset="-127"/>
                <a:ea typeface="a시나리오" pitchFamily="18" charset="-127"/>
              </a:rPr>
              <a:t> </a:t>
            </a:r>
            <a:r>
              <a:rPr lang="en-US" altLang="ko-KR" sz="1200" baseline="0" dirty="0" smtClean="0">
                <a:latin typeface="a시나리오" pitchFamily="18" charset="-127"/>
                <a:ea typeface="a시나리오" pitchFamily="18" charset="-127"/>
              </a:rPr>
              <a:t>/ </a:t>
            </a:r>
            <a:r>
              <a:rPr lang="ko-KR" altLang="en-US" sz="1200" dirty="0" smtClean="0">
                <a:latin typeface="a시나리오" pitchFamily="18" charset="-127"/>
                <a:ea typeface="a시나리오" pitchFamily="18" charset="-127"/>
              </a:rPr>
              <a:t>메인</a:t>
            </a:r>
            <a:r>
              <a:rPr lang="en-US" altLang="ko-KR" sz="1200" dirty="0" smtClean="0">
                <a:latin typeface="a시나리오" pitchFamily="18" charset="-127"/>
                <a:ea typeface="a시나리오" pitchFamily="18" charset="-127"/>
              </a:rPr>
              <a:t> </a:t>
            </a:r>
            <a:r>
              <a:rPr lang="ko-KR" altLang="en-US" sz="1200" dirty="0" smtClean="0">
                <a:latin typeface="a시나리오" pitchFamily="18" charset="-127"/>
                <a:ea typeface="a시나리오" pitchFamily="18" charset="-127"/>
              </a:rPr>
              <a:t>로고와 색이 겹치기 때문에 </a:t>
            </a:r>
            <a:r>
              <a:rPr lang="en-US" altLang="ko-KR" sz="1200" dirty="0" smtClean="0">
                <a:latin typeface="a시나리오" pitchFamily="18" charset="-127"/>
                <a:ea typeface="a시나리오" pitchFamily="18" charset="-127"/>
              </a:rPr>
              <a:t>#ccc </a:t>
            </a:r>
            <a:r>
              <a:rPr lang="ko-KR" altLang="en-US" sz="1200" dirty="0" smtClean="0">
                <a:latin typeface="a시나리오" pitchFamily="18" charset="-127"/>
                <a:ea typeface="a시나리오" pitchFamily="18" charset="-127"/>
              </a:rPr>
              <a:t>디자인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3D3CA-607A-478A-807F-A6F87B2EEFA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74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전체적으로 </a:t>
            </a:r>
            <a:r>
              <a:rPr lang="en-US" altLang="ko-KR" dirty="0" err="1" smtClean="0"/>
              <a:t>dorder</a:t>
            </a:r>
            <a:r>
              <a:rPr lang="ko-KR" altLang="en-US" dirty="0" smtClean="0"/>
              <a:t>로 디자인 </a:t>
            </a:r>
            <a:r>
              <a:rPr lang="en-US" altLang="ko-KR" baseline="0" dirty="0" smtClean="0"/>
              <a:t>/ </a:t>
            </a:r>
            <a:r>
              <a:rPr lang="ko-KR" altLang="en-US" baseline="0" dirty="0" err="1" smtClean="0"/>
              <a:t>빵이미지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3D3CA-607A-478A-807F-A6F87B2EEFA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74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제가</a:t>
            </a:r>
            <a:r>
              <a:rPr lang="ko-KR" altLang="en-US" baseline="0" dirty="0" smtClean="0"/>
              <a:t> 간식용 빵 페이지를 만들었는데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간식하면 피크닉이 생각이 나서 바구니로 디자인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바구니에 튀어나오는 듯한 </a:t>
            </a:r>
            <a:r>
              <a:rPr lang="ko-KR" altLang="en-US" baseline="0" dirty="0" err="1" smtClean="0"/>
              <a:t>ㄷㅣ자인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3D3CA-607A-478A-807F-A6F87B2EEFA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745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빵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빵 안을 볼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빵 겉모습을 흐리게 배경을 만들어 줌 </a:t>
            </a:r>
            <a:r>
              <a:rPr lang="en-US" altLang="ko-KR" dirty="0" smtClean="0"/>
              <a:t>(</a:t>
            </a:r>
            <a:r>
              <a:rPr lang="ko-KR" altLang="en-US" dirty="0" smtClean="0"/>
              <a:t>동시에 볼 수 있게끔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3D3CA-607A-478A-807F-A6F87B2EEFA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745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상품을 살 수 없는 페이지이기에 허전함을 덜하고자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메인과는</a:t>
            </a:r>
            <a:r>
              <a:rPr lang="ko-KR" altLang="en-US" dirty="0" smtClean="0"/>
              <a:t> 다른 디자인을 </a:t>
            </a:r>
            <a:r>
              <a:rPr lang="ko-KR" altLang="en-US" dirty="0" err="1" smtClean="0"/>
              <a:t>하고싶어서</a:t>
            </a:r>
            <a:endParaRPr lang="en-US" altLang="ko-KR" dirty="0" smtClean="0"/>
          </a:p>
          <a:p>
            <a:r>
              <a:rPr lang="ko-KR" altLang="en-US" dirty="0" smtClean="0"/>
              <a:t>글만 있으면 지루해질 수 도 있기 때문에 아이콘과 함께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3D3CA-607A-478A-807F-A6F87B2EEFA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74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3D3CA-607A-478A-807F-A6F87B2EEFA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589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3D3CA-607A-478A-807F-A6F87B2EEFA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74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3D3CA-607A-478A-807F-A6F87B2EEFA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74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3D3CA-607A-478A-807F-A6F87B2EEFA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74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3D3CA-607A-478A-807F-A6F87B2EEFA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74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a시나리오" pitchFamily="18" charset="-127"/>
                <a:ea typeface="a시나리오" pitchFamily="18" charset="-127"/>
              </a:rPr>
              <a:t>기존에는 파란색 메뉴</a:t>
            </a:r>
            <a:r>
              <a:rPr lang="ko-KR" altLang="en-US" sz="1200" baseline="0" dirty="0" smtClean="0">
                <a:latin typeface="a시나리오" pitchFamily="18" charset="-127"/>
                <a:ea typeface="a시나리오" pitchFamily="18" charset="-127"/>
              </a:rPr>
              <a:t> </a:t>
            </a:r>
            <a:r>
              <a:rPr lang="en-US" altLang="ko-KR" sz="1200" baseline="0" dirty="0" smtClean="0">
                <a:latin typeface="a시나리오" pitchFamily="18" charset="-127"/>
                <a:ea typeface="a시나리오" pitchFamily="18" charset="-127"/>
              </a:rPr>
              <a:t>/ </a:t>
            </a:r>
            <a:r>
              <a:rPr lang="ko-KR" altLang="en-US" sz="1200" dirty="0" smtClean="0">
                <a:latin typeface="a시나리오" pitchFamily="18" charset="-127"/>
                <a:ea typeface="a시나리오" pitchFamily="18" charset="-127"/>
              </a:rPr>
              <a:t>메인</a:t>
            </a:r>
            <a:r>
              <a:rPr lang="en-US" altLang="ko-KR" sz="1200" dirty="0" smtClean="0">
                <a:latin typeface="a시나리오" pitchFamily="18" charset="-127"/>
                <a:ea typeface="a시나리오" pitchFamily="18" charset="-127"/>
              </a:rPr>
              <a:t> </a:t>
            </a:r>
            <a:r>
              <a:rPr lang="ko-KR" altLang="en-US" sz="1200" dirty="0" smtClean="0">
                <a:latin typeface="a시나리오" pitchFamily="18" charset="-127"/>
                <a:ea typeface="a시나리오" pitchFamily="18" charset="-127"/>
              </a:rPr>
              <a:t>로고와 색이 겹치기 때문에 </a:t>
            </a:r>
            <a:r>
              <a:rPr lang="en-US" altLang="ko-KR" sz="1200" dirty="0" smtClean="0">
                <a:latin typeface="a시나리오" pitchFamily="18" charset="-127"/>
                <a:ea typeface="a시나리오" pitchFamily="18" charset="-127"/>
              </a:rPr>
              <a:t>#ccc </a:t>
            </a:r>
            <a:r>
              <a:rPr lang="ko-KR" altLang="en-US" sz="1200" dirty="0" smtClean="0">
                <a:latin typeface="a시나리오" pitchFamily="18" charset="-127"/>
                <a:ea typeface="a시나리오" pitchFamily="18" charset="-127"/>
              </a:rPr>
              <a:t>디자인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3D3CA-607A-478A-807F-A6F87B2EEFA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74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파리바게트 빵집 디자인 파란천막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&gt;1</a:t>
            </a:r>
            <a:r>
              <a:rPr lang="ko-KR" altLang="en-US" baseline="0" dirty="0" smtClean="0"/>
              <a:t>차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차 </a:t>
            </a:r>
            <a:r>
              <a:rPr lang="en-US" altLang="ko-KR" baseline="0" dirty="0" smtClean="0"/>
              <a:t>header </a:t>
            </a:r>
            <a:r>
              <a:rPr lang="ko-KR" altLang="en-US" baseline="0" dirty="0" smtClean="0"/>
              <a:t>로고디자인 </a:t>
            </a:r>
            <a:r>
              <a:rPr lang="en-US" altLang="ko-KR" baseline="0" dirty="0" smtClean="0"/>
              <a:t>/footer </a:t>
            </a:r>
            <a:r>
              <a:rPr lang="ko-KR" altLang="en-US" baseline="0" dirty="0" smtClean="0"/>
              <a:t>로고디자인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3D3CA-607A-478A-807F-A6F87B2EEFA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74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73B3-3097-4891-9992-F575919AA127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136C-F2B9-42DF-BCC8-A5196083DA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480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73B3-3097-4891-9992-F575919AA127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136C-F2B9-42DF-BCC8-A5196083DA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019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73B3-3097-4891-9992-F575919AA127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136C-F2B9-42DF-BCC8-A5196083DA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765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73B3-3097-4891-9992-F575919AA127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136C-F2B9-42DF-BCC8-A5196083DA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709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73B3-3097-4891-9992-F575919AA127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136C-F2B9-42DF-BCC8-A5196083DA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244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73B3-3097-4891-9992-F575919AA127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136C-F2B9-42DF-BCC8-A5196083DA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030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73B3-3097-4891-9992-F575919AA127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136C-F2B9-42DF-BCC8-A5196083DA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814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73B3-3097-4891-9992-F575919AA127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136C-F2B9-42DF-BCC8-A5196083DA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95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73B3-3097-4891-9992-F575919AA127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136C-F2B9-42DF-BCC8-A5196083DA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1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73B3-3097-4891-9992-F575919AA127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136C-F2B9-42DF-BCC8-A5196083DA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520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73B3-3097-4891-9992-F575919AA127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B136C-F2B9-42DF-BCC8-A5196083DA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585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C73B3-3097-4891-9992-F575919AA127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B136C-F2B9-42DF-BCC8-A5196083DA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75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microsoft.com/office/2007/relationships/hdphoto" Target="../media/hdphoto1.wdp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32.pn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5.pn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11" Type="http://schemas.openxmlformats.org/officeDocument/2006/relationships/image" Target="../media/image64.png"/><Relationship Id="rId5" Type="http://schemas.openxmlformats.org/officeDocument/2006/relationships/image" Target="../media/image59.jpg"/><Relationship Id="rId10" Type="http://schemas.openxmlformats.org/officeDocument/2006/relationships/image" Target="../media/image58.png"/><Relationship Id="rId4" Type="http://schemas.microsoft.com/office/2007/relationships/hdphoto" Target="../media/hdphoto1.wdp"/><Relationship Id="rId9" Type="http://schemas.openxmlformats.org/officeDocument/2006/relationships/image" Target="../media/image63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jp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5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jpg"/><Relationship Id="rId10" Type="http://schemas.openxmlformats.org/officeDocument/2006/relationships/image" Target="../media/image72.png"/><Relationship Id="rId4" Type="http://schemas.microsoft.com/office/2007/relationships/hdphoto" Target="../media/hdphoto1.wdp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jpg"/><Relationship Id="rId5" Type="http://schemas.openxmlformats.org/officeDocument/2006/relationships/image" Target="../media/image73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5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jpg"/><Relationship Id="rId5" Type="http://schemas.openxmlformats.org/officeDocument/2006/relationships/image" Target="../media/image76.jpg"/><Relationship Id="rId10" Type="http://schemas.openxmlformats.org/officeDocument/2006/relationships/image" Target="../media/image80.png"/><Relationship Id="rId4" Type="http://schemas.microsoft.com/office/2007/relationships/hdphoto" Target="../media/hdphoto1.wdp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microsoft.com/office/2007/relationships/hdphoto" Target="../media/hdphoto1.wdp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83.png"/><Relationship Id="rId4" Type="http://schemas.microsoft.com/office/2007/relationships/hdphoto" Target="../media/hdphoto1.wdp"/><Relationship Id="rId9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2.png"/><Relationship Id="rId3" Type="http://schemas.openxmlformats.org/officeDocument/2006/relationships/image" Target="../media/image55.png"/><Relationship Id="rId7" Type="http://schemas.openxmlformats.org/officeDocument/2006/relationships/image" Target="../media/image87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microsoft.com/office/2007/relationships/hdphoto" Target="../media/hdphoto1.wdp"/><Relationship Id="rId9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87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microsoft.com/office/2007/relationships/hdphoto" Target="../media/hdphoto1.wdp"/><Relationship Id="rId9" Type="http://schemas.openxmlformats.org/officeDocument/2006/relationships/image" Target="../media/image89.png"/><Relationship Id="rId14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image" Target="../media/image94.jpeg"/><Relationship Id="rId7" Type="http://schemas.openxmlformats.org/officeDocument/2006/relationships/image" Target="../media/image9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10" Type="http://schemas.openxmlformats.org/officeDocument/2006/relationships/image" Target="../media/image100.png"/><Relationship Id="rId4" Type="http://schemas.openxmlformats.org/officeDocument/2006/relationships/image" Target="../media/image95.jpeg"/><Relationship Id="rId9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8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jpeg"/><Relationship Id="rId5" Type="http://schemas.openxmlformats.org/officeDocument/2006/relationships/image" Target="../media/image98.jpeg"/><Relationship Id="rId4" Type="http://schemas.openxmlformats.org/officeDocument/2006/relationships/image" Target="../media/image9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jpe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55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08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19.jpeg"/><Relationship Id="rId3" Type="http://schemas.openxmlformats.org/officeDocument/2006/relationships/image" Target="../media/image55.png"/><Relationship Id="rId7" Type="http://schemas.openxmlformats.org/officeDocument/2006/relationships/image" Target="../media/image104.jpeg"/><Relationship Id="rId12" Type="http://schemas.openxmlformats.org/officeDocument/2006/relationships/image" Target="../media/image11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jpg"/><Relationship Id="rId11" Type="http://schemas.openxmlformats.org/officeDocument/2006/relationships/image" Target="../media/image105.jpeg"/><Relationship Id="rId5" Type="http://schemas.openxmlformats.org/officeDocument/2006/relationships/image" Target="../media/image114.jpg"/><Relationship Id="rId10" Type="http://schemas.openxmlformats.org/officeDocument/2006/relationships/image" Target="../media/image106.jpeg"/><Relationship Id="rId4" Type="http://schemas.microsoft.com/office/2007/relationships/hdphoto" Target="../media/hdphoto1.wdp"/><Relationship Id="rId9" Type="http://schemas.openxmlformats.org/officeDocument/2006/relationships/image" Target="../media/image117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g"/><Relationship Id="rId3" Type="http://schemas.openxmlformats.org/officeDocument/2006/relationships/image" Target="../media/image55.png"/><Relationship Id="rId7" Type="http://schemas.openxmlformats.org/officeDocument/2006/relationships/image" Target="../media/image1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jpg"/><Relationship Id="rId11" Type="http://schemas.openxmlformats.org/officeDocument/2006/relationships/image" Target="../media/image125.png"/><Relationship Id="rId5" Type="http://schemas.openxmlformats.org/officeDocument/2006/relationships/image" Target="../media/image104.jpeg"/><Relationship Id="rId10" Type="http://schemas.openxmlformats.org/officeDocument/2006/relationships/image" Target="../media/image124.jpg"/><Relationship Id="rId4" Type="http://schemas.microsoft.com/office/2007/relationships/hdphoto" Target="../media/hdphoto1.wdp"/><Relationship Id="rId9" Type="http://schemas.openxmlformats.org/officeDocument/2006/relationships/image" Target="../media/image123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55.png"/><Relationship Id="rId7" Type="http://schemas.openxmlformats.org/officeDocument/2006/relationships/image" Target="../media/image1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jpg"/><Relationship Id="rId5" Type="http://schemas.openxmlformats.org/officeDocument/2006/relationships/image" Target="../media/image104.jpe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55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04.jpeg"/><Relationship Id="rId10" Type="http://schemas.openxmlformats.org/officeDocument/2006/relationships/image" Target="../media/image133.png"/><Relationship Id="rId4" Type="http://schemas.microsoft.com/office/2007/relationships/hdphoto" Target="../media/hdphoto1.wdp"/><Relationship Id="rId9" Type="http://schemas.openxmlformats.org/officeDocument/2006/relationships/image" Target="../media/image132.png"/><Relationship Id="rId14" Type="http://schemas.openxmlformats.org/officeDocument/2006/relationships/image" Target="../media/image1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76" y="2420888"/>
            <a:ext cx="7575353" cy="2424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321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68000" pressure="6"/>
                    </a14:imgEffect>
                    <a14:imgEffect>
                      <a14:sharpenSoften amount="-25000"/>
                    </a14:imgEffect>
                    <a14:imgEffect>
                      <a14:brightnessContrast bright="40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35581" cy="657326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736873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08806"/>
            <a:ext cx="1872208" cy="192619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534997"/>
            <a:ext cx="1859290" cy="248629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894" y="1718547"/>
            <a:ext cx="1393228" cy="188805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606604"/>
            <a:ext cx="1375310" cy="172459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001" y="5500357"/>
            <a:ext cx="1367013" cy="23289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608806"/>
            <a:ext cx="1503757" cy="194310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631692"/>
            <a:ext cx="1495440" cy="132459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597359"/>
            <a:ext cx="1509027" cy="19660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2" y="3912651"/>
            <a:ext cx="1509027" cy="185451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00" y="2571014"/>
            <a:ext cx="1674811" cy="134163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798" y="3983220"/>
            <a:ext cx="1367013" cy="232899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34" b="17002"/>
          <a:stretch/>
        </p:blipFill>
        <p:spPr bwMode="auto">
          <a:xfrm>
            <a:off x="217477" y="188640"/>
            <a:ext cx="3192295" cy="426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554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68000" pressure="6"/>
                    </a14:imgEffect>
                    <a14:imgEffect>
                      <a14:sharpenSoften amount="-25000"/>
                    </a14:imgEffect>
                    <a14:imgEffect>
                      <a14:brightnessContrast bright="40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35581" cy="657326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736873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1" t="14987" r="4772" b="16503"/>
          <a:stretch/>
        </p:blipFill>
        <p:spPr bwMode="auto">
          <a:xfrm>
            <a:off x="251520" y="215126"/>
            <a:ext cx="3904220" cy="478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GREEN\Downloads\P20171023_200918561_484F9BE5-0BD8-43F3-963D-779AC3EC61A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10" y="1045623"/>
            <a:ext cx="4128569" cy="525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GREEN\Downloads\P20171023_201123855_682A6B0D-6522-4E99-8558-66F69D4027E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045623"/>
            <a:ext cx="4258033" cy="309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:\Users\GREEN\Downloads\P20171023_201150745_4F6787C8-F9AF-41A6-9B1B-E955FBF6CC9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98" y="3885375"/>
            <a:ext cx="3078819" cy="241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82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68000" pressure="6"/>
                    </a14:imgEffect>
                    <a14:imgEffect>
                      <a14:sharpenSoften amount="-25000"/>
                    </a14:imgEffect>
                    <a14:imgEffect>
                      <a14:brightnessContrast bright="40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116"/>
            <a:ext cx="9135581" cy="657326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736873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1" t="17220" r="12402" b="25642"/>
          <a:stretch/>
        </p:blipFill>
        <p:spPr bwMode="auto">
          <a:xfrm>
            <a:off x="323528" y="188640"/>
            <a:ext cx="3916978" cy="445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 descr="C:\Users\GREEN\Downloads\P20171023_201017781_B5173ADD-76E4-4969-90E3-21C7A54E314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498" y="1556792"/>
            <a:ext cx="5256584" cy="357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75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736873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7" t="14518" r="17524" b="27676"/>
          <a:stretch/>
        </p:blipFill>
        <p:spPr bwMode="auto">
          <a:xfrm>
            <a:off x="298068" y="171957"/>
            <a:ext cx="3697868" cy="448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C:\Users\GREEN\Downloads\P20171023_201041612_5DAD4396-34F6-4B59-A49C-3F7CA83EB82F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68" y="980728"/>
            <a:ext cx="4631809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C:\Users\GREEN\Downloads\P20171023_201034913_33E48D3D-E077-4484-B88C-0AA117DF6E9C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066" y="2780928"/>
            <a:ext cx="5133841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69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68000" pressure="6"/>
                    </a14:imgEffect>
                    <a14:imgEffect>
                      <a14:sharpenSoften amount="-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7483648" y="260648"/>
            <a:ext cx="9135581" cy="657326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736873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D:\tools\1_leesuji__n\beginner\git\Leesujini.github.io\portfolio_02\디자인jpg\pb_mai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26"/>
          <a:stretch/>
        </p:blipFill>
        <p:spPr bwMode="auto">
          <a:xfrm>
            <a:off x="515290" y="1268760"/>
            <a:ext cx="2976590" cy="554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D:\tools\1_leesuji__n\beginner\git\Leesujini.github.io\portfolio_02\디자인jpg\pb_mai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4760979" y="1310532"/>
            <a:ext cx="2680158" cy="523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593878" y="1593667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>
                <a:latin typeface="+mj-lt"/>
                <a:ea typeface="a시나리오" pitchFamily="18" charset="-127"/>
              </a:rPr>
              <a:t>headBox</a:t>
            </a:r>
            <a:endParaRPr lang="ko-KR" altLang="en-US" sz="1100" dirty="0">
              <a:latin typeface="+mj-lt"/>
              <a:ea typeface="a시나리오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0748" y="1124744"/>
            <a:ext cx="4331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>
                <a:latin typeface="+mj-lt"/>
                <a:ea typeface="a시나리오" pitchFamily="18" charset="-127"/>
              </a:rPr>
              <a:t>unb</a:t>
            </a:r>
            <a:endParaRPr lang="ko-KR" altLang="en-US" sz="1100" dirty="0">
              <a:latin typeface="+mj-lt"/>
              <a:ea typeface="a시나리오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20748" y="2025715"/>
            <a:ext cx="4363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>
                <a:latin typeface="+mj-lt"/>
                <a:ea typeface="a시나리오" pitchFamily="18" charset="-127"/>
              </a:rPr>
              <a:t>gnb</a:t>
            </a:r>
            <a:endParaRPr lang="ko-KR" altLang="en-US" sz="1100" dirty="0">
              <a:latin typeface="+mj-lt"/>
              <a:ea typeface="a시나리오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87039" y="2204864"/>
            <a:ext cx="9044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>
                <a:latin typeface="+mj-lt"/>
                <a:ea typeface="a시나리오" pitchFamily="18" charset="-127"/>
              </a:rPr>
              <a:t>contentBox</a:t>
            </a:r>
            <a:endParaRPr lang="ko-KR" altLang="en-US" sz="1100" dirty="0">
              <a:latin typeface="a시나리오" pitchFamily="18" charset="-127"/>
              <a:ea typeface="a시나리오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96701" y="5301208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>
                <a:latin typeface="+mj-lt"/>
                <a:ea typeface="a시나리오" pitchFamily="18" charset="-127"/>
              </a:rPr>
              <a:t>footBox</a:t>
            </a:r>
            <a:endParaRPr lang="ko-KR" altLang="en-US" sz="1100" dirty="0">
              <a:latin typeface="+mj-lt"/>
              <a:ea typeface="a시나리오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3309565" y="1275077"/>
            <a:ext cx="31118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3387540" y="1755250"/>
            <a:ext cx="21602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275856" y="2204864"/>
            <a:ext cx="2728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987824" y="2366446"/>
            <a:ext cx="52720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7380312" y="5462791"/>
            <a:ext cx="60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251427" y="2366447"/>
            <a:ext cx="24429" cy="4178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직선 연결선 2052"/>
          <p:cNvCxnSpPr/>
          <p:nvPr/>
        </p:nvCxnSpPr>
        <p:spPr>
          <a:xfrm>
            <a:off x="7798546" y="1310532"/>
            <a:ext cx="0" cy="3918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직선 연결선 2054"/>
          <p:cNvCxnSpPr/>
          <p:nvPr/>
        </p:nvCxnSpPr>
        <p:spPr>
          <a:xfrm>
            <a:off x="7668344" y="5229200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6" b="13592"/>
          <a:stretch/>
        </p:blipFill>
        <p:spPr bwMode="auto">
          <a:xfrm>
            <a:off x="251521" y="81312"/>
            <a:ext cx="4651405" cy="52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971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68000" pressure="6"/>
                    </a14:imgEffect>
                    <a14:imgEffect>
                      <a14:sharpenSoften amount="-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35581" cy="657326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736873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27" y="4185084"/>
            <a:ext cx="8640957" cy="5040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82"/>
          <a:stretch/>
        </p:blipFill>
        <p:spPr>
          <a:xfrm>
            <a:off x="508449" y="1786669"/>
            <a:ext cx="2222302" cy="14551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580" y="2768713"/>
            <a:ext cx="4982841" cy="7785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082" y="1772816"/>
            <a:ext cx="4996339" cy="78067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174" y="5157192"/>
            <a:ext cx="1405862" cy="1405862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5652120" y="2492896"/>
            <a:ext cx="0" cy="1554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5220072" y="3645024"/>
            <a:ext cx="288032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64" b="11261"/>
          <a:stretch/>
        </p:blipFill>
        <p:spPr bwMode="auto">
          <a:xfrm>
            <a:off x="251522" y="81312"/>
            <a:ext cx="3850460" cy="542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0" t="22724" r="21600" b="30015"/>
          <a:stretch/>
        </p:blipFill>
        <p:spPr bwMode="auto">
          <a:xfrm>
            <a:off x="1331640" y="135883"/>
            <a:ext cx="2254442" cy="465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87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68000" pressure="6"/>
                    </a14:imgEffect>
                    <a14:imgEffect>
                      <a14:sharpenSoften amount="-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35581" cy="657326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736873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873"/>
            <a:ext cx="9144000" cy="47079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61131" y="5877272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메인 광고영상</a:t>
            </a:r>
            <a:endParaRPr lang="ko-KR" altLang="en-US" sz="2000" b="1" dirty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3726" r="49807" b="45709"/>
          <a:stretch/>
        </p:blipFill>
        <p:spPr bwMode="auto">
          <a:xfrm>
            <a:off x="1331640" y="4221088"/>
            <a:ext cx="669013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38" b="16853"/>
          <a:stretch/>
        </p:blipFill>
        <p:spPr bwMode="auto">
          <a:xfrm>
            <a:off x="251521" y="81312"/>
            <a:ext cx="3841915" cy="508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1" t="18312" r="52694" b="30181"/>
          <a:stretch/>
        </p:blipFill>
        <p:spPr bwMode="auto">
          <a:xfrm>
            <a:off x="1409146" y="116632"/>
            <a:ext cx="1146630" cy="49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230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68000" pressure="6"/>
                    </a14:imgEffect>
                    <a14:imgEffect>
                      <a14:sharpenSoften amount="-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35581" cy="657326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736873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15" y="2636912"/>
            <a:ext cx="7403796" cy="755804"/>
          </a:xfrm>
          <a:prstGeom prst="rect">
            <a:avLst/>
          </a:prstGeom>
        </p:spPr>
      </p:pic>
      <p:pic>
        <p:nvPicPr>
          <p:cNvPr id="1026" name="Picture 2" descr="C:\Users\GREEN\Desktop\캡처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98" y="1628800"/>
            <a:ext cx="8478838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87824" y="3429000"/>
            <a:ext cx="3312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FontColor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#01519a </a:t>
            </a:r>
            <a:r>
              <a:rPr lang="en-US" altLang="ko-KR" sz="1200" b="1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Hover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#003768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" t="36596" r="56704" b="41130"/>
          <a:stretch/>
        </p:blipFill>
        <p:spPr bwMode="auto">
          <a:xfrm>
            <a:off x="55265" y="3789040"/>
            <a:ext cx="3655141" cy="1238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4484213" y="2204864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" t="18565" r="28051" b="41284"/>
          <a:stretch/>
        </p:blipFill>
        <p:spPr bwMode="auto">
          <a:xfrm>
            <a:off x="2699791" y="4653136"/>
            <a:ext cx="6389869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13" b="14057"/>
          <a:stretch/>
        </p:blipFill>
        <p:spPr bwMode="auto">
          <a:xfrm>
            <a:off x="251521" y="81312"/>
            <a:ext cx="3833369" cy="52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4" t="24520" r="60686" b="29449"/>
          <a:stretch/>
        </p:blipFill>
        <p:spPr bwMode="auto">
          <a:xfrm>
            <a:off x="1331640" y="158128"/>
            <a:ext cx="870576" cy="420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05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68000" pressure="6"/>
                    </a14:imgEffect>
                    <a14:imgEffect>
                      <a14:sharpenSoften amount="-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35581" cy="657326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736873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961897" y="618127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000" dirty="0">
              <a:latin typeface="a시나리오" pitchFamily="18" charset="-127"/>
              <a:ea typeface="a시나리오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67695" y="2767134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기본 슬로건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084922"/>
            <a:ext cx="6062808" cy="4181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85" y="3486587"/>
            <a:ext cx="7327629" cy="15265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1436" y="5154333"/>
            <a:ext cx="1579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영어 텍스트 이미지 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50" b="16853"/>
          <a:stretch/>
        </p:blipFill>
        <p:spPr bwMode="auto">
          <a:xfrm>
            <a:off x="251521" y="81312"/>
            <a:ext cx="4399555" cy="508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2" t="24652" r="61318" b="27178"/>
          <a:stretch/>
        </p:blipFill>
        <p:spPr bwMode="auto">
          <a:xfrm>
            <a:off x="1364110" y="176714"/>
            <a:ext cx="831626" cy="443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83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68000" pressure="6"/>
                    </a14:imgEffect>
                    <a14:imgEffect>
                      <a14:sharpenSoften amount="-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35581" cy="657326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736873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961897" y="618127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000" dirty="0">
              <a:latin typeface="a시나리오" pitchFamily="18" charset="-127"/>
              <a:ea typeface="a시나리오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0" y="1702703"/>
            <a:ext cx="2106021" cy="19351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315" y="4005064"/>
            <a:ext cx="2979613" cy="648086"/>
          </a:xfrm>
          <a:prstGeom prst="rect">
            <a:avLst/>
          </a:prstGeom>
        </p:spPr>
      </p:pic>
      <p:pic>
        <p:nvPicPr>
          <p:cNvPr id="2051" name="Picture 3" descr="C:\Users\GREEN\Desktop\h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46" y="2562842"/>
            <a:ext cx="4072311" cy="2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GREEN\Desktop\d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557" y="5085184"/>
            <a:ext cx="138112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81" b="11261"/>
          <a:stretch/>
        </p:blipFill>
        <p:spPr bwMode="auto">
          <a:xfrm>
            <a:off x="251521" y="81312"/>
            <a:ext cx="4554731" cy="542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0" t="25706" r="24886" b="29334"/>
          <a:stretch/>
        </p:blipFill>
        <p:spPr bwMode="auto">
          <a:xfrm>
            <a:off x="1351312" y="188640"/>
            <a:ext cx="1996552" cy="41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401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736873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rot="5400000">
            <a:off x="-2173114" y="3740672"/>
            <a:ext cx="4921271" cy="72008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51" y="1340769"/>
            <a:ext cx="1508288" cy="64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353045"/>
            <a:ext cx="1448699" cy="624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375188"/>
            <a:ext cx="893701" cy="67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61" y="1989806"/>
            <a:ext cx="771014" cy="1060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76" y="3424525"/>
            <a:ext cx="1929654" cy="580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00" y="3970612"/>
            <a:ext cx="670953" cy="433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01" y="4697640"/>
            <a:ext cx="1893075" cy="592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61" y="5334780"/>
            <a:ext cx="1105095" cy="783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" r="2732" b="14945"/>
          <a:stretch/>
        </p:blipFill>
        <p:spPr bwMode="auto">
          <a:xfrm>
            <a:off x="323526" y="209293"/>
            <a:ext cx="2146210" cy="448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341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68000" pressure="6"/>
                    </a14:imgEffect>
                    <a14:imgEffect>
                      <a14:sharpenSoften amount="-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35581" cy="657326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736873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961897" y="618127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000" dirty="0">
              <a:latin typeface="a시나리오" pitchFamily="18" charset="-127"/>
              <a:ea typeface="a시나리오" pitchFamily="18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8" t="9985" b="13361"/>
          <a:stretch/>
        </p:blipFill>
        <p:spPr bwMode="auto">
          <a:xfrm>
            <a:off x="46006" y="3093492"/>
            <a:ext cx="8201243" cy="3740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8" t="3720" r="32164" b="18943"/>
          <a:stretch/>
        </p:blipFill>
        <p:spPr bwMode="auto">
          <a:xfrm>
            <a:off x="4768237" y="836712"/>
            <a:ext cx="4266472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 descr="C:\Users\GREEN\Desktop\h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45"/>
          <a:stretch/>
        </p:blipFill>
        <p:spPr bwMode="auto">
          <a:xfrm>
            <a:off x="718305" y="1258663"/>
            <a:ext cx="3335957" cy="147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4" b="9864"/>
          <a:stretch/>
        </p:blipFill>
        <p:spPr bwMode="auto">
          <a:xfrm>
            <a:off x="251522" y="81312"/>
            <a:ext cx="4679402" cy="551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0" t="25706" r="24886" b="29334"/>
          <a:stretch/>
        </p:blipFill>
        <p:spPr bwMode="auto">
          <a:xfrm>
            <a:off x="1351312" y="188640"/>
            <a:ext cx="1996552" cy="41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753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68000" pressure="6"/>
                    </a14:imgEffect>
                    <a14:imgEffect>
                      <a14:sharpenSoften amount="-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35581" cy="657326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736873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961897" y="618127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000" dirty="0">
              <a:latin typeface="a시나리오" pitchFamily="18" charset="-127"/>
              <a:ea typeface="a시나리오" pitchFamily="18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3" t="4005" r="46749" b="53782"/>
          <a:stretch/>
        </p:blipFill>
        <p:spPr bwMode="auto">
          <a:xfrm>
            <a:off x="21631" y="3432112"/>
            <a:ext cx="3803389" cy="2317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 descr="C:\Users\GREEN\Desktop\h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329" y="1124744"/>
            <a:ext cx="4072311" cy="2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8" t="35054" r="25462" b="34310"/>
          <a:stretch/>
        </p:blipFill>
        <p:spPr bwMode="auto">
          <a:xfrm>
            <a:off x="3779912" y="4436339"/>
            <a:ext cx="5310561" cy="1728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4360925" y="3292056"/>
            <a:ext cx="0" cy="4770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2" b="14057"/>
          <a:stretch/>
        </p:blipFill>
        <p:spPr bwMode="auto">
          <a:xfrm>
            <a:off x="251521" y="81312"/>
            <a:ext cx="4645219" cy="52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0" t="25706" r="24886" b="29334"/>
          <a:stretch/>
        </p:blipFill>
        <p:spPr bwMode="auto">
          <a:xfrm>
            <a:off x="1351312" y="188640"/>
            <a:ext cx="1996552" cy="41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413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68000" pressure="6"/>
                    </a14:imgEffect>
                    <a14:imgEffect>
                      <a14:sharpenSoften amount="-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32"/>
            <a:ext cx="9135581" cy="657326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736873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961897" y="618127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000" dirty="0">
              <a:latin typeface="a시나리오" pitchFamily="18" charset="-127"/>
              <a:ea typeface="a시나리오" pitchFamily="18" charset="-127"/>
            </a:endParaRPr>
          </a:p>
        </p:txBody>
      </p:sp>
      <p:pic>
        <p:nvPicPr>
          <p:cNvPr id="3074" name="Picture 2" descr="C:\Users\GREEN\Desktop\캡처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3" y="1572524"/>
            <a:ext cx="2176578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488" y="1462472"/>
            <a:ext cx="1502289" cy="3068960"/>
          </a:xfrm>
          <a:prstGeom prst="rect">
            <a:avLst/>
          </a:prstGeom>
        </p:spPr>
      </p:pic>
      <p:pic>
        <p:nvPicPr>
          <p:cNvPr id="3075" name="Picture 3" descr="C:\Users\GREEN\Desktop\v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390338"/>
            <a:ext cx="1656184" cy="322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64" y="5571859"/>
            <a:ext cx="1028572" cy="10095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860" y="5273824"/>
            <a:ext cx="723810" cy="8698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03" y="5293475"/>
            <a:ext cx="694885" cy="7131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5043968"/>
            <a:ext cx="718111" cy="8565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07307" y="4904492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Animation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1" b="15455"/>
          <a:stretch/>
        </p:blipFill>
        <p:spPr bwMode="auto">
          <a:xfrm>
            <a:off x="251522" y="81312"/>
            <a:ext cx="4705040" cy="516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0" t="25323" r="2493" b="26767"/>
          <a:stretch/>
        </p:blipFill>
        <p:spPr bwMode="auto">
          <a:xfrm>
            <a:off x="1433202" y="162287"/>
            <a:ext cx="3077907" cy="4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342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68000" pressure="6"/>
                    </a14:imgEffect>
                    <a14:imgEffect>
                      <a14:sharpenSoften amount="-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32"/>
            <a:ext cx="9135581" cy="657326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736873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961897" y="618127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000" dirty="0">
              <a:latin typeface="a시나리오" pitchFamily="18" charset="-127"/>
              <a:ea typeface="a시나리오" pitchFamily="18" charset="-127"/>
            </a:endParaRPr>
          </a:p>
        </p:txBody>
      </p:sp>
      <p:pic>
        <p:nvPicPr>
          <p:cNvPr id="3074" name="Picture 2" descr="C:\Users\GREEN\Desktop\캡처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3" y="1572524"/>
            <a:ext cx="2176578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488" y="1462472"/>
            <a:ext cx="1502289" cy="3068960"/>
          </a:xfrm>
          <a:prstGeom prst="rect">
            <a:avLst/>
          </a:prstGeom>
        </p:spPr>
      </p:pic>
      <p:pic>
        <p:nvPicPr>
          <p:cNvPr id="3075" name="Picture 3" descr="C:\Users\GREEN\Desktop\v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390338"/>
            <a:ext cx="1656184" cy="322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64" y="5571859"/>
            <a:ext cx="1028572" cy="10095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860" y="5273824"/>
            <a:ext cx="723810" cy="8698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03" y="5293475"/>
            <a:ext cx="694885" cy="7131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5043968"/>
            <a:ext cx="718111" cy="8565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07307" y="4904492"/>
            <a:ext cx="81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시나리오" pitchFamily="18" charset="-127"/>
                <a:ea typeface="a시나리오" pitchFamily="18" charset="-127"/>
              </a:rPr>
              <a:t>Animation</a:t>
            </a:r>
            <a:endParaRPr lang="ko-KR" altLang="en-US" dirty="0">
              <a:latin typeface="a시나리오" pitchFamily="18" charset="-127"/>
              <a:ea typeface="a시나리오" pitchFamily="18" charset="-127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3" t="6718" b="15765"/>
          <a:stretch/>
        </p:blipFill>
        <p:spPr bwMode="auto">
          <a:xfrm>
            <a:off x="285107" y="1390338"/>
            <a:ext cx="8393049" cy="4253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6" b="19649"/>
          <a:stretch/>
        </p:blipFill>
        <p:spPr bwMode="auto">
          <a:xfrm>
            <a:off x="251521" y="81312"/>
            <a:ext cx="4807589" cy="49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0" t="25323" r="2493" b="26767"/>
          <a:stretch/>
        </p:blipFill>
        <p:spPr bwMode="auto">
          <a:xfrm>
            <a:off x="1433202" y="162287"/>
            <a:ext cx="3077907" cy="4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20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736873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961897" y="618127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000" dirty="0">
              <a:latin typeface="a시나리오" pitchFamily="18" charset="-127"/>
              <a:ea typeface="a시나리오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7" y="2863229"/>
            <a:ext cx="4316935" cy="157388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73" y="4509120"/>
            <a:ext cx="4316935" cy="157388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9" y="4509119"/>
            <a:ext cx="4323662" cy="157388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69" y="1196751"/>
            <a:ext cx="4316935" cy="158836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7" y="1190247"/>
            <a:ext cx="4313195" cy="15841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0" y="2873789"/>
            <a:ext cx="4324674" cy="15527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00192" y="3599438"/>
            <a:ext cx="1008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Event-Hover </a:t>
            </a:r>
            <a:endParaRPr lang="ko-KR" altLang="en-US" sz="11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2" b="15455"/>
          <a:stretch/>
        </p:blipFill>
        <p:spPr bwMode="auto">
          <a:xfrm>
            <a:off x="251521" y="81312"/>
            <a:ext cx="4722131" cy="516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9" t="23563" r="56599" b="23763"/>
          <a:stretch/>
        </p:blipFill>
        <p:spPr bwMode="auto">
          <a:xfrm>
            <a:off x="1346838" y="116632"/>
            <a:ext cx="1280946" cy="531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741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736873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19719" y="137603"/>
            <a:ext cx="2307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a발레리나" pitchFamily="18" charset="-127"/>
                <a:ea typeface="a발레리나" pitchFamily="18" charset="-127"/>
              </a:rPr>
              <a:t>디자인 </a:t>
            </a:r>
            <a:r>
              <a:rPr lang="en-US" altLang="ko-KR" sz="2400" dirty="0" smtClean="0">
                <a:solidFill>
                  <a:schemeClr val="bg1"/>
                </a:solidFill>
                <a:latin typeface="a발레리나" pitchFamily="18" charset="-127"/>
                <a:ea typeface="a발레리나" pitchFamily="18" charset="-127"/>
              </a:rPr>
              <a:t>(main)=</a:t>
            </a:r>
            <a:endParaRPr lang="ko-KR" altLang="en-US" sz="2400" dirty="0">
              <a:solidFill>
                <a:schemeClr val="bg1"/>
              </a:solidFill>
              <a:latin typeface="a발레리나" pitchFamily="18" charset="-127"/>
              <a:ea typeface="a발레리나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1897" y="618127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000" dirty="0">
              <a:latin typeface="a시나리오" pitchFamily="18" charset="-127"/>
              <a:ea typeface="a시나리오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28184" y="3284984"/>
            <a:ext cx="1008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Event-Hover </a:t>
            </a:r>
            <a:endParaRPr lang="ko-KR" altLang="en-US" sz="11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9" b="15281"/>
          <a:stretch/>
        </p:blipFill>
        <p:spPr bwMode="auto">
          <a:xfrm>
            <a:off x="251521" y="81312"/>
            <a:ext cx="4747769" cy="517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9" y="4509119"/>
            <a:ext cx="4323662" cy="157388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7" y="1190247"/>
            <a:ext cx="4313195" cy="158417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0" y="2873789"/>
            <a:ext cx="4324674" cy="1552761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1" t="29536" r="29549" b="28862"/>
          <a:stretch/>
        </p:blipFill>
        <p:spPr bwMode="auto">
          <a:xfrm>
            <a:off x="3275856" y="2508326"/>
            <a:ext cx="5616624" cy="232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9" t="23563" r="56599" b="23763"/>
          <a:stretch/>
        </p:blipFill>
        <p:spPr bwMode="auto">
          <a:xfrm>
            <a:off x="1346838" y="116632"/>
            <a:ext cx="1280946" cy="531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812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68000" pressure="6"/>
                    </a14:imgEffect>
                    <a14:imgEffect>
                      <a14:sharpenSoften amount="-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7483648" y="260648"/>
            <a:ext cx="9135581" cy="657326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736873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46997" y="1858145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>
                <a:latin typeface="+mj-lt"/>
                <a:ea typeface="a시나리오" pitchFamily="18" charset="-127"/>
              </a:rPr>
              <a:t>headBox</a:t>
            </a:r>
            <a:endParaRPr lang="ko-KR" altLang="en-US" sz="1100" dirty="0">
              <a:latin typeface="+mj-lt"/>
              <a:ea typeface="a시나리오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57693" y="1628800"/>
            <a:ext cx="4331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>
                <a:latin typeface="+mj-lt"/>
                <a:ea typeface="a시나리오" pitchFamily="18" charset="-127"/>
              </a:rPr>
              <a:t>unb</a:t>
            </a:r>
            <a:endParaRPr lang="ko-KR" altLang="en-US" sz="1100" dirty="0">
              <a:latin typeface="+mj-lt"/>
              <a:ea typeface="a시나리오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88410" y="2102502"/>
            <a:ext cx="4363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>
                <a:latin typeface="+mj-lt"/>
                <a:ea typeface="a시나리오" pitchFamily="18" charset="-127"/>
              </a:rPr>
              <a:t>gnb</a:t>
            </a:r>
            <a:endParaRPr lang="ko-KR" altLang="en-US" sz="1100" dirty="0">
              <a:latin typeface="+mj-lt"/>
              <a:ea typeface="a시나리오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57693" y="2353659"/>
            <a:ext cx="16802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>
                <a:latin typeface="+mj-lt"/>
                <a:ea typeface="a시나리오" pitchFamily="18" charset="-127"/>
              </a:rPr>
              <a:t>contentBox</a:t>
            </a:r>
            <a:r>
              <a:rPr lang="en-US" altLang="ko-KR" sz="1100" dirty="0" smtClean="0">
                <a:latin typeface="+mj-lt"/>
                <a:ea typeface="a시나리오" pitchFamily="18" charset="-127"/>
              </a:rPr>
              <a:t> (#</a:t>
            </a:r>
            <a:r>
              <a:rPr lang="en-US" altLang="ko-KR" sz="1100" dirty="0" err="1" smtClean="0">
                <a:latin typeface="+mj-lt"/>
                <a:ea typeface="a시나리오" pitchFamily="18" charset="-127"/>
              </a:rPr>
              <a:t>loginBox</a:t>
            </a:r>
            <a:r>
              <a:rPr lang="en-US" altLang="ko-KR" sz="1100" dirty="0" smtClean="0">
                <a:latin typeface="+mj-lt"/>
                <a:ea typeface="a시나리오" pitchFamily="18" charset="-127"/>
              </a:rPr>
              <a:t>)</a:t>
            </a:r>
            <a:endParaRPr lang="ko-KR" altLang="en-US" sz="1100" dirty="0">
              <a:latin typeface="+mj-lt"/>
              <a:ea typeface="a시나리오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41425" y="5438983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>
                <a:latin typeface="+mj-lt"/>
                <a:ea typeface="a시나리오" pitchFamily="18" charset="-127"/>
              </a:rPr>
              <a:t>footBox</a:t>
            </a:r>
            <a:endParaRPr lang="ko-KR" altLang="en-US" sz="1100" dirty="0">
              <a:latin typeface="+mj-lt"/>
              <a:ea typeface="a시나리오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561"/>
          <a:stretch/>
        </p:blipFill>
        <p:spPr>
          <a:xfrm>
            <a:off x="755576" y="1836202"/>
            <a:ext cx="4389120" cy="4007782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5312346" y="1836202"/>
            <a:ext cx="534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312346" y="2019728"/>
            <a:ext cx="4321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006443" y="2264085"/>
            <a:ext cx="738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034478" y="2515242"/>
            <a:ext cx="710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744500" y="2515242"/>
            <a:ext cx="0" cy="2923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직선 연결선 2047"/>
          <p:cNvCxnSpPr/>
          <p:nvPr/>
        </p:nvCxnSpPr>
        <p:spPr>
          <a:xfrm>
            <a:off x="5543060" y="5443817"/>
            <a:ext cx="1969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직선 연결선 2050"/>
          <p:cNvCxnSpPr/>
          <p:nvPr/>
        </p:nvCxnSpPr>
        <p:spPr>
          <a:xfrm>
            <a:off x="5846997" y="3430953"/>
            <a:ext cx="5882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직선 연결선 2055"/>
          <p:cNvCxnSpPr/>
          <p:nvPr/>
        </p:nvCxnSpPr>
        <p:spPr>
          <a:xfrm>
            <a:off x="5144696" y="5600566"/>
            <a:ext cx="7129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472245" y="3254630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+mj-lt"/>
                <a:ea typeface="a시나리오" pitchFamily="18" charset="-127"/>
              </a:rPr>
              <a:t>Class=login3</a:t>
            </a:r>
            <a:endParaRPr lang="ko-KR" altLang="en-US" sz="1100" dirty="0">
              <a:latin typeface="+mj-lt"/>
              <a:ea typeface="a시나리오" pitchFamily="18" charset="-127"/>
            </a:endParaRPr>
          </a:p>
        </p:txBody>
      </p:sp>
      <p:cxnSp>
        <p:nvCxnSpPr>
          <p:cNvPr id="2061" name="직선 연결선 2060"/>
          <p:cNvCxnSpPr/>
          <p:nvPr/>
        </p:nvCxnSpPr>
        <p:spPr>
          <a:xfrm>
            <a:off x="3800178" y="3430953"/>
            <a:ext cx="20427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464474" y="4064284"/>
            <a:ext cx="17604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+mj-lt"/>
                <a:ea typeface="a시나리오" pitchFamily="18" charset="-127"/>
              </a:rPr>
              <a:t>Class=login3 &gt; leesujin1</a:t>
            </a:r>
            <a:endParaRPr lang="ko-KR" altLang="en-US" sz="1100" dirty="0">
              <a:latin typeface="+mj-lt"/>
              <a:ea typeface="a시나리오" pitchFamily="18" charset="-127"/>
            </a:endParaRPr>
          </a:p>
        </p:txBody>
      </p:sp>
      <p:cxnSp>
        <p:nvCxnSpPr>
          <p:cNvPr id="2067" name="직선 연결선 2066"/>
          <p:cNvCxnSpPr/>
          <p:nvPr/>
        </p:nvCxnSpPr>
        <p:spPr>
          <a:xfrm>
            <a:off x="6141118" y="3430953"/>
            <a:ext cx="0" cy="794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9" name="직선 연결선 2068"/>
          <p:cNvCxnSpPr/>
          <p:nvPr/>
        </p:nvCxnSpPr>
        <p:spPr>
          <a:xfrm>
            <a:off x="6141118" y="4225867"/>
            <a:ext cx="2941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5" b="14700"/>
          <a:stretch/>
        </p:blipFill>
        <p:spPr bwMode="auto">
          <a:xfrm>
            <a:off x="258196" y="116632"/>
            <a:ext cx="3799998" cy="475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84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736873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961897" y="618127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000" dirty="0">
              <a:latin typeface="a시나리오" pitchFamily="18" charset="-127"/>
              <a:ea typeface="a시나리오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8" y="-964510"/>
            <a:ext cx="45719" cy="4571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648" y="2060847"/>
            <a:ext cx="2426701" cy="339296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649" y="2060845"/>
            <a:ext cx="2426701" cy="3392969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7" t="52295" r="12224" b="37034"/>
          <a:stretch/>
        </p:blipFill>
        <p:spPr bwMode="auto">
          <a:xfrm>
            <a:off x="627875" y="3393661"/>
            <a:ext cx="7888250" cy="642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1" b="15152"/>
          <a:stretch/>
        </p:blipFill>
        <p:spPr bwMode="auto">
          <a:xfrm>
            <a:off x="258196" y="116633"/>
            <a:ext cx="3703701" cy="473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581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68000" pressure="6"/>
                    </a14:imgEffect>
                    <a14:imgEffect>
                      <a14:sharpenSoften amount="-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7483648" y="260648"/>
            <a:ext cx="9135581" cy="657326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736873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641522" y="1158195"/>
            <a:ext cx="9044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>
                <a:latin typeface="+mj-lt"/>
                <a:ea typeface="a시나리오" pitchFamily="18" charset="-127"/>
              </a:rPr>
              <a:t>contentBox</a:t>
            </a:r>
            <a:endParaRPr lang="ko-KR" altLang="en-US" sz="1100" dirty="0">
              <a:latin typeface="+mj-lt"/>
              <a:ea typeface="a시나리오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88885" y="5135981"/>
            <a:ext cx="1378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>
                <a:latin typeface="+mj-lt"/>
                <a:ea typeface="a시나리오" pitchFamily="18" charset="-127"/>
              </a:rPr>
              <a:t>Joinchang</a:t>
            </a:r>
            <a:r>
              <a:rPr lang="en-US" altLang="ko-KR" sz="1100" dirty="0" smtClean="0">
                <a:latin typeface="+mj-lt"/>
                <a:ea typeface="a시나리오" pitchFamily="18" charset="-127"/>
              </a:rPr>
              <a:t> &lt;form&gt;</a:t>
            </a:r>
            <a:endParaRPr lang="ko-KR" altLang="en-US" sz="1100" dirty="0">
              <a:latin typeface="+mj-lt"/>
              <a:ea typeface="a시나리오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4504558" y="1772816"/>
            <a:ext cx="10385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543060" y="1268760"/>
            <a:ext cx="0" cy="518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직선 연결선 2047"/>
          <p:cNvCxnSpPr/>
          <p:nvPr/>
        </p:nvCxnSpPr>
        <p:spPr>
          <a:xfrm>
            <a:off x="4454292" y="2463306"/>
            <a:ext cx="108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직선 연결선 2055"/>
          <p:cNvCxnSpPr/>
          <p:nvPr/>
        </p:nvCxnSpPr>
        <p:spPr>
          <a:xfrm>
            <a:off x="4830063" y="6453336"/>
            <a:ext cx="7129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724128" y="2348880"/>
            <a:ext cx="112883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+mj-lt"/>
                <a:ea typeface="a시나리오" pitchFamily="18" charset="-127"/>
              </a:rPr>
              <a:t>Join</a:t>
            </a:r>
          </a:p>
          <a:p>
            <a:r>
              <a:rPr lang="en-US" altLang="ko-KR" sz="1100" dirty="0" smtClean="0">
                <a:latin typeface="+mj-lt"/>
                <a:ea typeface="a시나리오" pitchFamily="18" charset="-127"/>
              </a:rPr>
              <a:t>&lt;P&gt;&lt;</a:t>
            </a:r>
            <a:r>
              <a:rPr lang="en-US" altLang="ko-KR" sz="1100" dirty="0" err="1" smtClean="0">
                <a:latin typeface="+mj-lt"/>
                <a:ea typeface="a시나리오" pitchFamily="18" charset="-127"/>
              </a:rPr>
              <a:t>butoon</a:t>
            </a:r>
            <a:r>
              <a:rPr lang="en-US" altLang="ko-KR" sz="1100" dirty="0" smtClean="0">
                <a:latin typeface="+mj-lt"/>
                <a:ea typeface="a시나리오" pitchFamily="18" charset="-127"/>
              </a:rPr>
              <a:t>&gt;</a:t>
            </a:r>
          </a:p>
          <a:p>
            <a:r>
              <a:rPr lang="en-US" altLang="ko-KR" sz="1100" dirty="0" smtClean="0">
                <a:latin typeface="+mj-lt"/>
                <a:ea typeface="a시나리오" pitchFamily="18" charset="-127"/>
              </a:rPr>
              <a:t>&lt;form&gt;</a:t>
            </a:r>
            <a:endParaRPr lang="ko-KR" altLang="en-US" sz="1100" dirty="0">
              <a:latin typeface="+mj-lt"/>
              <a:ea typeface="a시나리오" pitchFamily="18" charset="-127"/>
            </a:endParaRPr>
          </a:p>
        </p:txBody>
      </p:sp>
      <p:cxnSp>
        <p:nvCxnSpPr>
          <p:cNvPr id="2061" name="직선 연결선 2060"/>
          <p:cNvCxnSpPr/>
          <p:nvPr/>
        </p:nvCxnSpPr>
        <p:spPr>
          <a:xfrm>
            <a:off x="4454292" y="3916776"/>
            <a:ext cx="108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9" name="직선 연결선 2068"/>
          <p:cNvCxnSpPr/>
          <p:nvPr/>
        </p:nvCxnSpPr>
        <p:spPr>
          <a:xfrm>
            <a:off x="4504558" y="5216799"/>
            <a:ext cx="10385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3" t="18022" r="65022" b="28023"/>
          <a:stretch/>
        </p:blipFill>
        <p:spPr bwMode="auto">
          <a:xfrm>
            <a:off x="179512" y="91376"/>
            <a:ext cx="1003807" cy="566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6" t="30876" r="24522" b="9192"/>
          <a:stretch/>
        </p:blipFill>
        <p:spPr bwMode="auto">
          <a:xfrm>
            <a:off x="1698038" y="1220823"/>
            <a:ext cx="2479052" cy="1613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9" t="13837" r="24023" b="3673"/>
          <a:stretch/>
        </p:blipFill>
        <p:spPr bwMode="auto">
          <a:xfrm>
            <a:off x="1698038" y="2805188"/>
            <a:ext cx="2513922" cy="2223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6" t="28268" r="29296" b="23188"/>
          <a:stretch/>
        </p:blipFill>
        <p:spPr bwMode="auto">
          <a:xfrm>
            <a:off x="1873509" y="5037247"/>
            <a:ext cx="2335587" cy="1560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5" name="직선 연결선 34"/>
          <p:cNvCxnSpPr/>
          <p:nvPr/>
        </p:nvCxnSpPr>
        <p:spPr>
          <a:xfrm>
            <a:off x="5023809" y="1268760"/>
            <a:ext cx="51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688910" y="16251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+mj-lt"/>
                <a:ea typeface="a시나리오" pitchFamily="18" charset="-127"/>
              </a:rPr>
              <a:t>articleBox1(</a:t>
            </a:r>
            <a:r>
              <a:rPr lang="en-US" altLang="ko-KR" sz="1100" dirty="0" err="1" smtClean="0">
                <a:latin typeface="+mj-lt"/>
                <a:ea typeface="a시나리오" pitchFamily="18" charset="-127"/>
              </a:rPr>
              <a:t>acceptbox</a:t>
            </a:r>
            <a:r>
              <a:rPr lang="en-US" altLang="ko-KR" sz="1100" dirty="0" smtClean="0">
                <a:latin typeface="+mj-lt"/>
                <a:ea typeface="a시나리오" pitchFamily="18" charset="-127"/>
              </a:rPr>
              <a:t>)</a:t>
            </a:r>
            <a:endParaRPr lang="ko-KR" altLang="en-US" sz="1100" dirty="0">
              <a:latin typeface="+mj-lt"/>
              <a:ea typeface="a시나리오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93922" y="3832266"/>
            <a:ext cx="1521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+mj-lt"/>
                <a:ea typeface="a시나리오" pitchFamily="18" charset="-127"/>
              </a:rPr>
              <a:t>articleBox2(</a:t>
            </a:r>
            <a:r>
              <a:rPr lang="en-US" altLang="ko-KR" sz="1100" dirty="0" err="1" smtClean="0">
                <a:latin typeface="+mj-lt"/>
                <a:ea typeface="a시나리오" pitchFamily="18" charset="-127"/>
              </a:rPr>
              <a:t>joinpage</a:t>
            </a:r>
            <a:r>
              <a:rPr lang="en-US" altLang="ko-KR" sz="1100" dirty="0" smtClean="0">
                <a:latin typeface="+mj-lt"/>
                <a:ea typeface="a시나리오" pitchFamily="18" charset="-127"/>
              </a:rPr>
              <a:t>)</a:t>
            </a:r>
            <a:endParaRPr lang="ko-KR" altLang="en-US" sz="1100" dirty="0">
              <a:latin typeface="+mj-lt"/>
              <a:ea typeface="a시나리오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41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68000" pressure="6"/>
                    </a14:imgEffect>
                    <a14:imgEffect>
                      <a14:sharpenSoften amount="-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7483648" y="260648"/>
            <a:ext cx="9135581" cy="657326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736873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3" t="18022" r="65022" b="28023"/>
          <a:stretch/>
        </p:blipFill>
        <p:spPr bwMode="auto">
          <a:xfrm>
            <a:off x="179512" y="91376"/>
            <a:ext cx="1003807" cy="566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8" t="36087" r="16546" b="14659"/>
          <a:stretch/>
        </p:blipFill>
        <p:spPr bwMode="auto">
          <a:xfrm>
            <a:off x="395536" y="908720"/>
            <a:ext cx="6252754" cy="3346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2" t="6481" r="21451" b="52848"/>
          <a:stretch/>
        </p:blipFill>
        <p:spPr bwMode="auto">
          <a:xfrm>
            <a:off x="4568877" y="3789040"/>
            <a:ext cx="4024915" cy="2709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6444208" y="1268760"/>
            <a:ext cx="864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7308304" y="1268760"/>
            <a:ext cx="0" cy="2278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65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68000" pressure="6"/>
                    </a14:imgEffect>
                    <a14:imgEffect>
                      <a14:brightnessContrast bright="40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35581" cy="657326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736873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GREEN\Desktop\캡처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54097"/>
            <a:ext cx="5389073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5" b="15975"/>
          <a:stretch/>
        </p:blipFill>
        <p:spPr bwMode="auto">
          <a:xfrm>
            <a:off x="251520" y="173231"/>
            <a:ext cx="1953295" cy="390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589" y="3547282"/>
            <a:ext cx="2440856" cy="763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58589" y="4089266"/>
            <a:ext cx="3563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a발레리나" pitchFamily="18" charset="-127"/>
              </a:rPr>
              <a:t>https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ea typeface="a발레리나" pitchFamily="18" charset="-127"/>
              </a:rPr>
              <a:t>://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a발레리나" pitchFamily="18" charset="-127"/>
              </a:rPr>
              <a:t>www.paris.co.kr/</a:t>
            </a:r>
            <a:endParaRPr lang="en-US" altLang="ko-KR" sz="1400" b="1" dirty="0" smtClean="0">
              <a:solidFill>
                <a:schemeClr val="accent6">
                  <a:lumMod val="75000"/>
                </a:schemeClr>
              </a:solidFill>
              <a:ea typeface="a발레리나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68000" pressure="6"/>
                    </a14:imgEffect>
                    <a14:imgEffect>
                      <a14:sharpenSoften amount="-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35581" cy="657326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736873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19719" y="137603"/>
            <a:ext cx="3081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a발레리나" pitchFamily="18" charset="-127"/>
                <a:ea typeface="a발레리나" pitchFamily="18" charset="-127"/>
              </a:rPr>
              <a:t>디자인 </a:t>
            </a:r>
            <a:r>
              <a:rPr lang="en-US" altLang="ko-KR" sz="2400" dirty="0" smtClean="0">
                <a:solidFill>
                  <a:schemeClr val="bg1"/>
                </a:solidFill>
                <a:latin typeface="a발레리나" pitchFamily="18" charset="-127"/>
                <a:ea typeface="a발레리나" pitchFamily="18" charset="-127"/>
              </a:rPr>
              <a:t>(</a:t>
            </a:r>
            <a:r>
              <a:rPr lang="en-US" altLang="ko-KR" sz="2400" dirty="0" err="1" smtClean="0">
                <a:solidFill>
                  <a:schemeClr val="bg1"/>
                </a:solidFill>
                <a:latin typeface="a발레리나" pitchFamily="18" charset="-127"/>
                <a:ea typeface="a발레리나" pitchFamily="18" charset="-127"/>
              </a:rPr>
              <a:t>join&amp;login</a:t>
            </a:r>
            <a:r>
              <a:rPr lang="en-US" altLang="ko-KR" sz="2400" dirty="0" smtClean="0">
                <a:solidFill>
                  <a:schemeClr val="bg1"/>
                </a:solidFill>
                <a:latin typeface="a발레리나" pitchFamily="18" charset="-127"/>
                <a:ea typeface="a발레리나" pitchFamily="18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a발레리나" pitchFamily="18" charset="-127"/>
              <a:ea typeface="a발레리나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1897" y="618127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000" dirty="0">
              <a:latin typeface="a시나리오" pitchFamily="18" charset="-127"/>
              <a:ea typeface="a시나리오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811288"/>
            <a:ext cx="685800" cy="609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49" y="1844824"/>
            <a:ext cx="648072" cy="5760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8" y="-964510"/>
            <a:ext cx="45719" cy="4571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794216"/>
            <a:ext cx="626672" cy="6266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607" y="1844824"/>
            <a:ext cx="541577" cy="5415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810" y="3150183"/>
            <a:ext cx="2022975" cy="282848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190" y="3140968"/>
            <a:ext cx="2029566" cy="283770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15" y="3022451"/>
            <a:ext cx="3248982" cy="141466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4" y="4619612"/>
            <a:ext cx="3244293" cy="14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5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68000" pressure="6"/>
                    </a14:imgEffect>
                    <a14:imgEffect>
                      <a14:sharpenSoften amount="-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35581" cy="65732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61897" y="618127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000" dirty="0">
              <a:latin typeface="a시나리오" pitchFamily="18" charset="-127"/>
              <a:ea typeface="a시나리오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8" y="-964510"/>
            <a:ext cx="45719" cy="457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525366"/>
            <a:ext cx="2043832" cy="204383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79346" y="6011996"/>
            <a:ext cx="13853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+mn-ea"/>
              </a:rPr>
              <a:t>간식용 빵 </a:t>
            </a:r>
            <a:r>
              <a:rPr lang="en-US" altLang="ko-KR" sz="1100" b="1" dirty="0" smtClean="0">
                <a:latin typeface="+mn-ea"/>
              </a:rPr>
              <a:t>(</a:t>
            </a:r>
            <a:r>
              <a:rPr lang="ko-KR" altLang="en-US" sz="1100" b="1" dirty="0" smtClean="0">
                <a:latin typeface="+mn-ea"/>
              </a:rPr>
              <a:t>피크닉</a:t>
            </a:r>
            <a:r>
              <a:rPr lang="en-US" altLang="ko-KR" sz="1100" b="1" dirty="0" smtClean="0">
                <a:latin typeface="a시나리오" pitchFamily="18" charset="-127"/>
                <a:ea typeface="a시나리오" pitchFamily="18" charset="-127"/>
              </a:rPr>
              <a:t>) </a:t>
            </a:r>
            <a:endParaRPr lang="ko-KR" altLang="en-US" sz="1100" b="1" dirty="0">
              <a:latin typeface="a시나리오" pitchFamily="18" charset="-127"/>
              <a:ea typeface="a시나리오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203" y="4145538"/>
            <a:ext cx="1600207" cy="148133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485" y="1917105"/>
            <a:ext cx="1747826" cy="1305960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stCxn id="10" idx="3"/>
          </p:cNvCxnSpPr>
          <p:nvPr/>
        </p:nvCxnSpPr>
        <p:spPr>
          <a:xfrm flipV="1">
            <a:off x="6005311" y="2525365"/>
            <a:ext cx="582913" cy="447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051786" y="4849862"/>
            <a:ext cx="5364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778" y="4078337"/>
            <a:ext cx="1666875" cy="15430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1891953"/>
            <a:ext cx="1695450" cy="1266825"/>
          </a:xfrm>
          <a:prstGeom prst="rect">
            <a:avLst/>
          </a:prstGeom>
        </p:spPr>
      </p:pic>
      <p:cxnSp>
        <p:nvCxnSpPr>
          <p:cNvPr id="29" name="직선 연결선 28"/>
          <p:cNvCxnSpPr/>
          <p:nvPr/>
        </p:nvCxnSpPr>
        <p:spPr>
          <a:xfrm flipV="1">
            <a:off x="3131840" y="2852936"/>
            <a:ext cx="1246363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2915816" y="4293096"/>
            <a:ext cx="1341669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0" y="0"/>
            <a:ext cx="9144000" cy="736873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0" b="12404"/>
          <a:stretch/>
        </p:blipFill>
        <p:spPr bwMode="auto">
          <a:xfrm>
            <a:off x="179512" y="68678"/>
            <a:ext cx="4198691" cy="546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244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68000" pressure="6"/>
                    </a14:imgEffect>
                    <a14:imgEffect>
                      <a14:sharpenSoften amount="-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35581" cy="65732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61897" y="618127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000" dirty="0">
              <a:latin typeface="a시나리오" pitchFamily="18" charset="-127"/>
              <a:ea typeface="a시나리오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8" y="-964510"/>
            <a:ext cx="45719" cy="457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" y="2123127"/>
            <a:ext cx="9144000" cy="33337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52" y="2399506"/>
            <a:ext cx="2736304" cy="273630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9144000" cy="736873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5" b="11105"/>
          <a:stretch/>
        </p:blipFill>
        <p:spPr bwMode="auto">
          <a:xfrm>
            <a:off x="195174" y="72652"/>
            <a:ext cx="4171727" cy="551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770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68000" pressure="6"/>
                    </a14:imgEffect>
                    <a14:imgEffect>
                      <a14:sharpenSoften amount="-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64"/>
            <a:ext cx="9135581" cy="657326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736873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961897" y="618127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000" dirty="0">
              <a:latin typeface="a시나리오" pitchFamily="18" charset="-127"/>
              <a:ea typeface="a시나리오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8" y="-964510"/>
            <a:ext cx="45719" cy="457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883" y="5115379"/>
            <a:ext cx="1138912" cy="5458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67" y="2307067"/>
            <a:ext cx="1138912" cy="5394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67" y="4384143"/>
            <a:ext cx="1138912" cy="5426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67" y="3675219"/>
            <a:ext cx="1138912" cy="5426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67" y="2988545"/>
            <a:ext cx="1138912" cy="54265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148" y="3827574"/>
            <a:ext cx="408164" cy="5668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683" y="3691518"/>
            <a:ext cx="396825" cy="70294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793" y="3759547"/>
            <a:ext cx="340136" cy="634921"/>
          </a:xfrm>
          <a:prstGeom prst="rect">
            <a:avLst/>
          </a:prstGeom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26" b="13860"/>
          <a:stretch/>
        </p:blipFill>
        <p:spPr bwMode="auto">
          <a:xfrm>
            <a:off x="195175" y="72652"/>
            <a:ext cx="4137544" cy="53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72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736873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566" y="3380274"/>
            <a:ext cx="5788495" cy="32608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9" y="1340768"/>
            <a:ext cx="3050531" cy="355088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118256" y="1340768"/>
            <a:ext cx="2907487" cy="45719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92754" y="1449233"/>
            <a:ext cx="2606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+mj-ea"/>
                <a:ea typeface="+mj-ea"/>
              </a:rPr>
              <a:t>2014</a:t>
            </a:r>
            <a:r>
              <a:rPr lang="ko-KR" altLang="en-US" sz="1600" b="1" dirty="0" smtClean="0">
                <a:solidFill>
                  <a:srgbClr val="0070C0"/>
                </a:solidFill>
                <a:latin typeface="+mj-ea"/>
                <a:ea typeface="+mj-ea"/>
              </a:rPr>
              <a:t>년</a:t>
            </a:r>
            <a:r>
              <a:rPr lang="en-US" altLang="ko-KR" sz="1600" b="1" dirty="0" smtClean="0">
                <a:solidFill>
                  <a:srgbClr val="0070C0"/>
                </a:solidFill>
                <a:latin typeface="+mj-ea"/>
                <a:ea typeface="+mj-ea"/>
              </a:rPr>
              <a:t>~</a:t>
            </a:r>
            <a:r>
              <a:rPr lang="ko-KR" altLang="en-US" sz="1600" b="1" dirty="0" smtClean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 smtClean="0">
                <a:solidFill>
                  <a:srgbClr val="0070C0"/>
                </a:solidFill>
                <a:latin typeface="+mj-ea"/>
                <a:ea typeface="+mj-ea"/>
              </a:rPr>
              <a:t>[</a:t>
            </a:r>
            <a:r>
              <a:rPr lang="ko-KR" altLang="en-US" sz="1600" b="1" dirty="0" smtClean="0">
                <a:solidFill>
                  <a:srgbClr val="0070C0"/>
                </a:solidFill>
                <a:latin typeface="+mj-ea"/>
                <a:ea typeface="+mj-ea"/>
              </a:rPr>
              <a:t>별에서 온 그대</a:t>
            </a:r>
            <a:r>
              <a:rPr lang="en-US" altLang="ko-KR" sz="1600" b="1" dirty="0" smtClean="0">
                <a:solidFill>
                  <a:srgbClr val="0070C0"/>
                </a:solidFill>
                <a:latin typeface="+mj-ea"/>
                <a:ea typeface="+mj-ea"/>
              </a:rPr>
              <a:t>]</a:t>
            </a:r>
          </a:p>
          <a:p>
            <a:r>
              <a:rPr lang="ko-KR" altLang="en-US" sz="2000" b="1" dirty="0" smtClean="0">
                <a:latin typeface="+mn-ea"/>
              </a:rPr>
              <a:t>전 지현 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1079" y="5784735"/>
            <a:ext cx="2907487" cy="45719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35117" y="5830454"/>
            <a:ext cx="4572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 smtClean="0">
                <a:solidFill>
                  <a:srgbClr val="0070C0"/>
                </a:solidFill>
                <a:latin typeface="+mn-ea"/>
              </a:rPr>
              <a:t>2017</a:t>
            </a:r>
            <a:r>
              <a:rPr lang="ko-KR" altLang="en-US" b="1" dirty="0" smtClean="0">
                <a:solidFill>
                  <a:srgbClr val="0070C0"/>
                </a:solidFill>
                <a:latin typeface="+mn-ea"/>
              </a:rPr>
              <a:t>년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~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b="1" dirty="0" smtClean="0">
                <a:solidFill>
                  <a:srgbClr val="0070C0"/>
                </a:solidFill>
                <a:latin typeface="+mn-ea"/>
              </a:rPr>
              <a:t>[K-POP STAR]</a:t>
            </a:r>
            <a:endParaRPr lang="en-US" altLang="ko-KR" b="1" dirty="0">
              <a:solidFill>
                <a:srgbClr val="0070C0"/>
              </a:solidFill>
              <a:latin typeface="+mn-ea"/>
            </a:endParaRPr>
          </a:p>
          <a:p>
            <a:r>
              <a:rPr lang="ko-KR" altLang="en-US" sz="2000" b="1" dirty="0" smtClean="0">
                <a:latin typeface="+mn-ea"/>
              </a:rPr>
              <a:t>보이 </a:t>
            </a:r>
            <a:r>
              <a:rPr lang="ko-KR" altLang="en-US" sz="2000" b="1" dirty="0" err="1" smtClean="0">
                <a:latin typeface="+mn-ea"/>
              </a:rPr>
              <a:t>프렌드</a:t>
            </a:r>
            <a:r>
              <a:rPr lang="ko-KR" altLang="en-US" sz="2000" b="1" dirty="0" smtClean="0">
                <a:latin typeface="+mn-ea"/>
              </a:rPr>
              <a:t> </a:t>
            </a:r>
            <a:endParaRPr lang="ko-KR" altLang="en-US" sz="2000" b="1" dirty="0"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 b="15947"/>
          <a:stretch/>
        </p:blipFill>
        <p:spPr bwMode="auto">
          <a:xfrm>
            <a:off x="183568" y="188640"/>
            <a:ext cx="2585270" cy="34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808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759670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접힌 도형 6"/>
          <p:cNvSpPr/>
          <p:nvPr/>
        </p:nvSpPr>
        <p:spPr>
          <a:xfrm>
            <a:off x="742269" y="2088374"/>
            <a:ext cx="1080120" cy="1020113"/>
          </a:xfrm>
          <a:prstGeom prst="foldedCorner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접힌 도형 7"/>
          <p:cNvSpPr/>
          <p:nvPr/>
        </p:nvSpPr>
        <p:spPr>
          <a:xfrm>
            <a:off x="2213265" y="2088373"/>
            <a:ext cx="1080120" cy="1020113"/>
          </a:xfrm>
          <a:prstGeom prst="foldedCorner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8419" y="2399676"/>
            <a:ext cx="1244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#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01519a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47839" y="2413764"/>
            <a:ext cx="1244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#f5951d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모서리가 접힌 도형 10"/>
          <p:cNvSpPr/>
          <p:nvPr/>
        </p:nvSpPr>
        <p:spPr>
          <a:xfrm>
            <a:off x="3698949" y="2088372"/>
            <a:ext cx="1080120" cy="1020113"/>
          </a:xfrm>
          <a:prstGeom prst="foldedCorner">
            <a:avLst/>
          </a:prstGeom>
          <a:solidFill>
            <a:srgbClr val="2C4B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87999" y="2413764"/>
            <a:ext cx="1244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#003768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모서리가 접힌 도형 13"/>
          <p:cNvSpPr/>
          <p:nvPr/>
        </p:nvSpPr>
        <p:spPr>
          <a:xfrm>
            <a:off x="722410" y="4509120"/>
            <a:ext cx="1080120" cy="1020113"/>
          </a:xfrm>
          <a:prstGeom prst="foldedCorner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51695" y="4832104"/>
            <a:ext cx="1244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#</a:t>
            </a:r>
            <a:r>
              <a:rPr lang="en-US" altLang="ko-KR" sz="1600" b="1" dirty="0" err="1" smtClean="0">
                <a:latin typeface="+mn-ea"/>
              </a:rPr>
              <a:t>fff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6" name="모서리가 접힌 도형 15"/>
          <p:cNvSpPr/>
          <p:nvPr/>
        </p:nvSpPr>
        <p:spPr>
          <a:xfrm>
            <a:off x="5220072" y="2072984"/>
            <a:ext cx="1080120" cy="1020113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28159" y="2399676"/>
            <a:ext cx="1244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#ccc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모서리가 접힌 도형 18"/>
          <p:cNvSpPr/>
          <p:nvPr/>
        </p:nvSpPr>
        <p:spPr>
          <a:xfrm>
            <a:off x="2181901" y="4491324"/>
            <a:ext cx="1080120" cy="1020113"/>
          </a:xfrm>
          <a:prstGeom prst="foldedCorner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92219" y="4818016"/>
            <a:ext cx="1244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#444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모서리가 접힌 도형 21"/>
          <p:cNvSpPr/>
          <p:nvPr/>
        </p:nvSpPr>
        <p:spPr>
          <a:xfrm>
            <a:off x="3711135" y="4491324"/>
            <a:ext cx="1080120" cy="1020113"/>
          </a:xfrm>
          <a:prstGeom prst="foldedCorne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16988" y="4799136"/>
            <a:ext cx="1244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#777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6" b="11657"/>
          <a:stretch/>
        </p:blipFill>
        <p:spPr bwMode="auto">
          <a:xfrm>
            <a:off x="187798" y="175354"/>
            <a:ext cx="2398957" cy="457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69" y="1399273"/>
            <a:ext cx="2827590" cy="665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98" y="3812365"/>
            <a:ext cx="1864557" cy="67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603" y="3812365"/>
            <a:ext cx="783058" cy="719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27" y="4410018"/>
            <a:ext cx="2400947" cy="1218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275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736873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8" y="1774531"/>
            <a:ext cx="1224260" cy="834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53" y="3579929"/>
            <a:ext cx="1622695" cy="78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19719" y="2444477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빵을 좋아하는 남녀노소</a:t>
            </a:r>
            <a:endParaRPr lang="ko-KR" altLang="en-US" b="1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9719" y="4277995"/>
            <a:ext cx="78246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로고가 주는 컬러의 깔끔한 느낌과 시원한 색상이 주는 어울리는 사이트</a:t>
            </a:r>
            <a:endParaRPr lang="en-US" altLang="ko-KR" b="1" dirty="0" smtClean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도시적이고</a:t>
            </a:r>
            <a:r>
              <a:rPr lang="en-US" altLang="ko-KR" b="1" dirty="0" smtClean="0">
                <a:latin typeface="+mn-ea"/>
              </a:rPr>
              <a:t>,</a:t>
            </a:r>
          </a:p>
          <a:p>
            <a:r>
              <a:rPr lang="ko-KR" altLang="en-US" b="1" dirty="0" smtClean="0">
                <a:latin typeface="+mn-ea"/>
              </a:rPr>
              <a:t>여가를 즐기는 듯한 편안함을 주는 사이트</a:t>
            </a:r>
            <a:r>
              <a:rPr lang="en-US" altLang="ko-KR" b="1" dirty="0" smtClean="0">
                <a:latin typeface="+mn-ea"/>
              </a:rPr>
              <a:t>.</a:t>
            </a:r>
          </a:p>
          <a:p>
            <a:endParaRPr lang="en-US" altLang="ko-KR" dirty="0" smtClean="0">
              <a:latin typeface="a발레리나" pitchFamily="18" charset="-127"/>
              <a:ea typeface="a발레리나" pitchFamily="18" charset="-127"/>
            </a:endParaRPr>
          </a:p>
          <a:p>
            <a:endParaRPr lang="en-US" altLang="ko-KR" dirty="0">
              <a:latin typeface="a발레리나" pitchFamily="18" charset="-127"/>
              <a:ea typeface="a발레리나" pitchFamily="18" charset="-127"/>
            </a:endParaRPr>
          </a:p>
          <a:p>
            <a:endParaRPr lang="ko-KR" altLang="en-US" dirty="0">
              <a:latin typeface="a발레리나" pitchFamily="18" charset="-127"/>
              <a:ea typeface="a발레리나" pitchFamily="18" charset="-127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3" b="13552"/>
          <a:stretch/>
        </p:blipFill>
        <p:spPr bwMode="auto">
          <a:xfrm>
            <a:off x="193842" y="184628"/>
            <a:ext cx="3523580" cy="43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698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367" y="-16897"/>
            <a:ext cx="4774354" cy="358076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736873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4681" y="2420888"/>
            <a:ext cx="8618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5199"/>
                </a:solidFill>
                <a:latin typeface="+mn-ea"/>
              </a:rPr>
              <a:t>PRODUCT  |   STORE  | </a:t>
            </a:r>
            <a:r>
              <a:rPr lang="en-US" altLang="ko-KR" sz="1400" b="1" dirty="0" smtClean="0">
                <a:latin typeface="+mn-ea"/>
              </a:rPr>
              <a:t>  </a:t>
            </a:r>
            <a:r>
              <a:rPr lang="en-US" altLang="ko-KR" sz="1400" b="1" dirty="0" smtClean="0">
                <a:solidFill>
                  <a:srgbClr val="005199"/>
                </a:solidFill>
                <a:latin typeface="+mn-ea"/>
              </a:rPr>
              <a:t>PROMOTION  |   BRAND STORY  |   CUSTOMER CENTER  |   MY PAGE</a:t>
            </a:r>
            <a:endParaRPr lang="ko-KR" altLang="en-US" sz="1400" b="1" dirty="0">
              <a:solidFill>
                <a:srgbClr val="005199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504" y="3045584"/>
            <a:ext cx="1404156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BREAD</a:t>
            </a:r>
          </a:p>
          <a:p>
            <a:pPr algn="ctr"/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CAKE</a:t>
            </a:r>
          </a:p>
          <a:p>
            <a:pPr algn="ctr"/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COFFEE</a:t>
            </a:r>
          </a:p>
          <a:p>
            <a:pPr algn="ctr"/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DESSERT</a:t>
            </a:r>
          </a:p>
          <a:p>
            <a:pPr algn="ctr"/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BRUNCH</a:t>
            </a:r>
          </a:p>
          <a:p>
            <a:pPr algn="ctr"/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OTHERS</a:t>
            </a:r>
          </a:p>
          <a:p>
            <a:pPr algn="ctr"/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PB COLLECTION</a:t>
            </a:r>
          </a:p>
          <a:p>
            <a:pPr algn="ctr"/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상품교환권 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&amp;</a:t>
            </a:r>
          </a:p>
          <a:p>
            <a:pPr algn="ctr"/>
            <a:r>
              <a:rPr lang="ko-KR" altLang="en-US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기프트카</a:t>
            </a: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드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331640" y="3034114"/>
            <a:ext cx="108012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매장찾기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DELIVERY</a:t>
            </a:r>
          </a:p>
          <a:p>
            <a:pPr algn="ctr"/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SERVICE</a:t>
            </a:r>
          </a:p>
          <a:p>
            <a:pPr algn="ctr"/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가맹점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개설안내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가맹점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집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339752" y="3045584"/>
            <a:ext cx="144954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진행중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이벤트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제휴카드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안내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r>
              <a:rPr lang="ko-KR" altLang="en-US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지난이벤트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당첨자발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67944" y="3040118"/>
            <a:ext cx="10801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AD </a:t>
            </a:r>
          </a:p>
          <a:p>
            <a:pPr algn="ctr"/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CALLERY</a:t>
            </a:r>
          </a:p>
          <a:p>
            <a:pPr algn="ctr"/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PB</a:t>
            </a:r>
          </a:p>
          <a:p>
            <a:pPr algn="ctr"/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NEWS</a:t>
            </a:r>
          </a:p>
          <a:p>
            <a:pPr algn="ctr"/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PB</a:t>
            </a:r>
          </a:p>
          <a:p>
            <a:pPr algn="ctr"/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CSR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80112" y="3032046"/>
            <a:ext cx="17281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자주하는 질문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1:1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문의하기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MY VOC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36296" y="3018934"/>
            <a:ext cx="1513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MY </a:t>
            </a:r>
          </a:p>
          <a:p>
            <a:pPr algn="ctr"/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파리바게트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MY </a:t>
            </a:r>
          </a:p>
          <a:p>
            <a:pPr algn="ctr"/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참여내역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회원정보 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변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경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2" b="14484"/>
          <a:stretch/>
        </p:blipFill>
        <p:spPr bwMode="auto">
          <a:xfrm>
            <a:off x="169659" y="150565"/>
            <a:ext cx="3744315" cy="46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917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736873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2162" y="1556792"/>
            <a:ext cx="4179153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 smtClean="0">
                <a:solidFill>
                  <a:srgbClr val="005199"/>
                </a:solidFill>
                <a:latin typeface="+mn-ea"/>
              </a:rPr>
              <a:t>홍순이 </a:t>
            </a:r>
            <a:r>
              <a:rPr lang="en-US" altLang="ko-KR" sz="1400" b="1" u="sng" dirty="0" smtClean="0">
                <a:solidFill>
                  <a:srgbClr val="005199"/>
                </a:solidFill>
                <a:latin typeface="+mn-ea"/>
              </a:rPr>
              <a:t>(25) </a:t>
            </a:r>
          </a:p>
          <a:p>
            <a:r>
              <a:rPr lang="ko-KR" altLang="en-US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열공하는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자취생</a:t>
            </a:r>
            <a:endParaRPr lang="en-US" altLang="ko-KR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endParaRPr lang="en-US" altLang="ko-KR" sz="1400" dirty="0" smtClean="0">
              <a:latin typeface="a발레리나" pitchFamily="18" charset="-127"/>
              <a:ea typeface="a발레리나" pitchFamily="18" charset="-127"/>
            </a:endParaRPr>
          </a:p>
          <a:p>
            <a:pPr fontAlgn="base"/>
            <a:r>
              <a:rPr lang="ko-KR" altLang="en-US" sz="1200" b="1" dirty="0" err="1" smtClean="0">
                <a:solidFill>
                  <a:srgbClr val="005199"/>
                </a:solidFill>
                <a:latin typeface="+mn-ea"/>
              </a:rPr>
              <a:t>빵순이</a:t>
            </a:r>
            <a:r>
              <a:rPr lang="ko-KR" altLang="en-US" sz="1200" b="1" dirty="0" err="1" smtClean="0">
                <a:latin typeface="+mn-ea"/>
              </a:rPr>
              <a:t>라</a:t>
            </a:r>
            <a:r>
              <a:rPr lang="ko-KR" altLang="en-US" sz="1200" b="1" dirty="0" smtClean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불릴 정도로 빵을 좋아함</a:t>
            </a:r>
            <a:r>
              <a:rPr lang="en-US" altLang="ko-KR" sz="1200" b="1" dirty="0" smtClean="0">
                <a:latin typeface="+mn-ea"/>
              </a:rPr>
              <a:t>.</a:t>
            </a:r>
            <a:endParaRPr lang="ko-KR" altLang="en-US" sz="1200" b="1" dirty="0">
              <a:latin typeface="+mn-ea"/>
            </a:endParaRPr>
          </a:p>
          <a:p>
            <a:pPr fontAlgn="base"/>
            <a:r>
              <a:rPr lang="ko-KR" altLang="en-US" sz="1200" b="1" dirty="0" smtClean="0">
                <a:latin typeface="+mn-ea"/>
              </a:rPr>
              <a:t>매일 새로 </a:t>
            </a:r>
            <a:r>
              <a:rPr lang="ko-KR" altLang="en-US" sz="1200" b="1" dirty="0">
                <a:latin typeface="+mn-ea"/>
              </a:rPr>
              <a:t>나올 </a:t>
            </a:r>
            <a:r>
              <a:rPr lang="ko-KR" altLang="en-US" sz="1200" b="1" dirty="0">
                <a:solidFill>
                  <a:srgbClr val="005199"/>
                </a:solidFill>
                <a:latin typeface="+mn-ea"/>
              </a:rPr>
              <a:t>신제품 빵</a:t>
            </a:r>
            <a:r>
              <a:rPr lang="ko-KR" altLang="en-US" sz="1200" b="1" dirty="0">
                <a:latin typeface="+mn-ea"/>
              </a:rPr>
              <a:t>에 대한 기대를 하고 있음</a:t>
            </a:r>
            <a:r>
              <a:rPr lang="en-US" altLang="ko-KR" sz="1200" b="1" dirty="0" smtClean="0">
                <a:latin typeface="+mn-ea"/>
              </a:rPr>
              <a:t>.</a:t>
            </a:r>
          </a:p>
          <a:p>
            <a:pPr fontAlgn="base"/>
            <a:r>
              <a:rPr lang="ko-KR" altLang="en-US" sz="1200" b="1" dirty="0">
                <a:latin typeface="+mn-ea"/>
              </a:rPr>
              <a:t>포인트 적립을 차곡차곡  잘 이용함</a:t>
            </a:r>
            <a:r>
              <a:rPr lang="en-US" altLang="ko-KR" sz="1200" b="1" dirty="0">
                <a:latin typeface="+mn-ea"/>
              </a:rPr>
              <a:t>.</a:t>
            </a:r>
            <a:r>
              <a:rPr lang="ko-KR" altLang="en-US" sz="1200" b="1" dirty="0">
                <a:latin typeface="+mn-ea"/>
              </a:rPr>
              <a:t> </a:t>
            </a:r>
            <a:endParaRPr lang="en-US" altLang="ko-KR" sz="1200" b="1" dirty="0">
              <a:latin typeface="+mn-ea"/>
            </a:endParaRPr>
          </a:p>
          <a:p>
            <a:pPr fontAlgn="base"/>
            <a:r>
              <a:rPr lang="ko-KR" altLang="en-US" sz="1200" b="1" dirty="0">
                <a:solidFill>
                  <a:srgbClr val="005199"/>
                </a:solidFill>
                <a:latin typeface="+mn-ea"/>
              </a:rPr>
              <a:t>이벤트</a:t>
            </a:r>
            <a:r>
              <a:rPr lang="ko-KR" altLang="en-US" sz="1200" b="1" dirty="0">
                <a:latin typeface="+mn-ea"/>
              </a:rPr>
              <a:t> 참여를 자주 함</a:t>
            </a:r>
            <a:r>
              <a:rPr lang="en-US" altLang="ko-KR" sz="1200" b="1" dirty="0" smtClean="0">
                <a:latin typeface="+mn-ea"/>
              </a:rPr>
              <a:t>.</a:t>
            </a:r>
            <a:endParaRPr lang="ko-KR" altLang="en-US" sz="1200" b="1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86" y="1385772"/>
            <a:ext cx="616504" cy="616504"/>
          </a:xfrm>
          <a:prstGeom prst="rect">
            <a:avLst/>
          </a:prstGeom>
        </p:spPr>
      </p:pic>
      <p:sp>
        <p:nvSpPr>
          <p:cNvPr id="8" name="구름 7"/>
          <p:cNvSpPr/>
          <p:nvPr/>
        </p:nvSpPr>
        <p:spPr>
          <a:xfrm>
            <a:off x="4122860" y="1333919"/>
            <a:ext cx="4069795" cy="1857061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>
              <a:solidFill>
                <a:schemeClr val="tx1"/>
              </a:solidFill>
              <a:latin typeface="a발레리나" pitchFamily="18" charset="-127"/>
              <a:ea typeface="a발레리나" pitchFamily="18" charset="-127"/>
            </a:endParaRPr>
          </a:p>
          <a:p>
            <a:endParaRPr lang="en-US" altLang="ko-KR" sz="1200" dirty="0" smtClean="0">
              <a:solidFill>
                <a:schemeClr val="tx1"/>
              </a:solidFill>
              <a:latin typeface="a발레리나" pitchFamily="18" charset="-127"/>
              <a:ea typeface="a발레리나" pitchFamily="18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사이트를 들어가보면 전체적으로 빵집</a:t>
            </a:r>
            <a:endParaRPr lang="en-US" altLang="ko-KR" sz="1100" b="1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이라고 하기엔  조금 부족해</a:t>
            </a:r>
            <a:r>
              <a:rPr lang="en-US" altLang="ko-KR" sz="1100" b="1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endParaRPr lang="en-US" altLang="ko-KR" sz="1100" b="1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또 너무 복잡하고 글 크기들이 </a:t>
            </a:r>
            <a:endParaRPr lang="en-US" altLang="ko-KR" sz="1100" b="1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너무 다양하고 정신이 없는 거 같아</a:t>
            </a:r>
            <a:r>
              <a:rPr lang="en-US" altLang="ko-KR" sz="1100" b="1" dirty="0" smtClean="0">
                <a:solidFill>
                  <a:schemeClr val="tx1"/>
                </a:solidFill>
                <a:latin typeface="+mn-ea"/>
              </a:rPr>
              <a:t>. </a:t>
            </a:r>
          </a:p>
          <a:p>
            <a:endParaRPr lang="en-US" altLang="ko-KR" sz="1200" dirty="0" smtClean="0">
              <a:solidFill>
                <a:schemeClr val="tx1"/>
              </a:solidFill>
              <a:latin typeface="a발레리나" pitchFamily="18" charset="-127"/>
              <a:ea typeface="a발레리나" pitchFamily="18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구름 8"/>
          <p:cNvSpPr/>
          <p:nvPr/>
        </p:nvSpPr>
        <p:spPr>
          <a:xfrm>
            <a:off x="3491880" y="1536622"/>
            <a:ext cx="396044" cy="420943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구름 9"/>
          <p:cNvSpPr/>
          <p:nvPr/>
        </p:nvSpPr>
        <p:spPr>
          <a:xfrm>
            <a:off x="2764062" y="1556792"/>
            <a:ext cx="180020" cy="168377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2162" y="3402285"/>
            <a:ext cx="360040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u="sng" dirty="0" err="1">
                <a:solidFill>
                  <a:srgbClr val="005199"/>
                </a:solidFill>
                <a:latin typeface="+mn-ea"/>
              </a:rPr>
              <a:t>홍돌이</a:t>
            </a:r>
            <a:r>
              <a:rPr lang="en-US" altLang="ko-KR" sz="1600" b="1" u="sng" dirty="0">
                <a:solidFill>
                  <a:srgbClr val="005199"/>
                </a:solidFill>
                <a:latin typeface="+mn-ea"/>
              </a:rPr>
              <a:t>(27)</a:t>
            </a: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바쁜 회사원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endParaRPr lang="en-US" altLang="ko-KR" sz="1600" dirty="0">
              <a:latin typeface="a시나리오" pitchFamily="18" charset="-127"/>
              <a:ea typeface="a시나리오" pitchFamily="18" charset="-127"/>
            </a:endParaRPr>
          </a:p>
          <a:p>
            <a:r>
              <a:rPr lang="ko-KR" altLang="en-US" sz="1200" b="1" dirty="0">
                <a:latin typeface="+mn-ea"/>
              </a:rPr>
              <a:t>홍순이 때문에 </a:t>
            </a:r>
            <a:r>
              <a:rPr lang="ko-KR" altLang="en-US" sz="1200" b="1" dirty="0">
                <a:solidFill>
                  <a:srgbClr val="005199"/>
                </a:solidFill>
                <a:latin typeface="+mn-ea"/>
              </a:rPr>
              <a:t>빵</a:t>
            </a:r>
            <a:r>
              <a:rPr lang="ko-KR" altLang="en-US" sz="1200" b="1" dirty="0">
                <a:latin typeface="+mn-ea"/>
              </a:rPr>
              <a:t>을 좋아하게 되었음</a:t>
            </a:r>
            <a:r>
              <a:rPr lang="en-US" altLang="ko-KR" sz="1200" b="1" dirty="0">
                <a:latin typeface="+mn-ea"/>
              </a:rPr>
              <a:t>.</a:t>
            </a:r>
          </a:p>
          <a:p>
            <a:pPr fontAlgn="base"/>
            <a:r>
              <a:rPr lang="ko-KR" altLang="en-US" sz="1200" b="1" dirty="0">
                <a:solidFill>
                  <a:srgbClr val="005199"/>
                </a:solidFill>
                <a:latin typeface="+mn-ea"/>
              </a:rPr>
              <a:t>급히 끼니를 </a:t>
            </a:r>
            <a:r>
              <a:rPr lang="ko-KR" altLang="en-US" sz="1200" b="1" dirty="0">
                <a:latin typeface="+mn-ea"/>
              </a:rPr>
              <a:t>때워야 해서 빵을 자주 먹음</a:t>
            </a:r>
            <a:r>
              <a:rPr lang="en-US" altLang="ko-KR" sz="1200" b="1" dirty="0">
                <a:latin typeface="+mn-ea"/>
              </a:rPr>
              <a:t>.</a:t>
            </a:r>
          </a:p>
          <a:p>
            <a:pPr fontAlgn="base"/>
            <a:r>
              <a:rPr lang="ko-KR" altLang="en-US" sz="1200" b="1" dirty="0">
                <a:latin typeface="+mn-ea"/>
              </a:rPr>
              <a:t>포인트 적립을 차곡차곡  잘 이용함</a:t>
            </a:r>
            <a:r>
              <a:rPr lang="en-US" altLang="ko-KR" sz="1200" b="1" dirty="0">
                <a:latin typeface="+mn-ea"/>
              </a:rPr>
              <a:t>.</a:t>
            </a:r>
            <a:r>
              <a:rPr lang="ko-KR" altLang="en-US" sz="1200" b="1" dirty="0">
                <a:latin typeface="+mn-ea"/>
              </a:rPr>
              <a:t> </a:t>
            </a:r>
            <a:endParaRPr lang="en-US" altLang="ko-KR" sz="1200" b="1" dirty="0">
              <a:latin typeface="+mn-ea"/>
            </a:endParaRPr>
          </a:p>
          <a:p>
            <a:pPr fontAlgn="base"/>
            <a:r>
              <a:rPr lang="ko-KR" altLang="en-US" sz="1200" b="1" dirty="0">
                <a:solidFill>
                  <a:srgbClr val="005199"/>
                </a:solidFill>
                <a:latin typeface="+mn-ea"/>
              </a:rPr>
              <a:t>이벤트</a:t>
            </a:r>
            <a:r>
              <a:rPr lang="ko-KR" altLang="en-US" sz="1200" b="1" dirty="0">
                <a:latin typeface="+mn-ea"/>
              </a:rPr>
              <a:t> 참여를 자주 함</a:t>
            </a:r>
            <a:r>
              <a:rPr lang="en-US" altLang="ko-KR" sz="1200" b="1" dirty="0" smtClean="0">
                <a:latin typeface="+mn-ea"/>
              </a:rPr>
              <a:t>.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12" name="구름 11"/>
          <p:cNvSpPr/>
          <p:nvPr/>
        </p:nvSpPr>
        <p:spPr>
          <a:xfrm>
            <a:off x="4018757" y="3140968"/>
            <a:ext cx="4392488" cy="21324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 smtClean="0">
              <a:solidFill>
                <a:schemeClr val="tx1"/>
              </a:solidFill>
              <a:latin typeface="a발레리나" pitchFamily="18" charset="-127"/>
              <a:ea typeface="a발레리나" pitchFamily="18" charset="-127"/>
            </a:endParaRPr>
          </a:p>
          <a:p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먹음직스럽고</a:t>
            </a:r>
            <a:r>
              <a:rPr lang="en-US" altLang="ko-KR" sz="1100" b="1" dirty="0" smtClean="0">
                <a:solidFill>
                  <a:schemeClr val="tx1"/>
                </a:solidFill>
                <a:latin typeface="+mn-ea"/>
              </a:rPr>
              <a:t>,</a:t>
            </a: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마치 파리에 있는 듯한 고급스러운 페이지를 만들었으면 좋겠어</a:t>
            </a:r>
            <a:r>
              <a:rPr lang="en-US" altLang="ko-KR" sz="1100" b="1" dirty="0" smtClean="0">
                <a:solidFill>
                  <a:schemeClr val="tx1"/>
                </a:solidFill>
                <a:latin typeface="+mn-ea"/>
              </a:rPr>
              <a:t>. </a:t>
            </a:r>
          </a:p>
          <a:p>
            <a:endParaRPr lang="en-US" altLang="ko-KR" sz="1100" b="1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신제품이나 이벤트 광고는 사람들에게 알려야 하는 것이니까 그만큼 강조를 했으면</a:t>
            </a:r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좋겠어</a:t>
            </a:r>
            <a:r>
              <a:rPr lang="en-US" altLang="ko-KR" sz="1100" b="1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3" name="구름 12"/>
          <p:cNvSpPr/>
          <p:nvPr/>
        </p:nvSpPr>
        <p:spPr>
          <a:xfrm>
            <a:off x="3458085" y="3650656"/>
            <a:ext cx="396044" cy="420943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구름 13"/>
          <p:cNvSpPr/>
          <p:nvPr/>
        </p:nvSpPr>
        <p:spPr>
          <a:xfrm>
            <a:off x="2764062" y="3645024"/>
            <a:ext cx="180020" cy="168377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79512" y="5161255"/>
            <a:ext cx="360040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 err="1" smtClean="0">
                <a:solidFill>
                  <a:srgbClr val="005199"/>
                </a:solidFill>
                <a:latin typeface="+mn-ea"/>
              </a:rPr>
              <a:t>홍란이</a:t>
            </a:r>
            <a:r>
              <a:rPr lang="en-US" altLang="ko-KR" sz="1400" b="1" u="sng" dirty="0" smtClean="0">
                <a:solidFill>
                  <a:srgbClr val="005199"/>
                </a:solidFill>
                <a:latin typeface="+mn-ea"/>
              </a:rPr>
              <a:t>(30)</a:t>
            </a:r>
          </a:p>
          <a:p>
            <a:r>
              <a:rPr lang="ko-KR" altLang="en-US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취준생</a:t>
            </a:r>
            <a:endParaRPr lang="en-US" altLang="ko-KR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fontAlgn="base"/>
            <a:endParaRPr lang="en-US" altLang="ko-KR" sz="1600" b="1" dirty="0" smtClean="0">
              <a:latin typeface="+mn-ea"/>
            </a:endParaRPr>
          </a:p>
          <a:p>
            <a:r>
              <a:rPr lang="ko-KR" altLang="en-US" sz="1200" b="1" dirty="0" smtClean="0">
                <a:latin typeface="+mn-ea"/>
              </a:rPr>
              <a:t>파리바게트를 사랑함</a:t>
            </a:r>
            <a:endParaRPr lang="en-US" altLang="ko-KR" sz="1200" b="1" dirty="0" smtClean="0">
              <a:latin typeface="+mn-ea"/>
            </a:endParaRPr>
          </a:p>
          <a:p>
            <a:r>
              <a:rPr lang="ko-KR" altLang="en-US" sz="1200" b="1" dirty="0">
                <a:latin typeface="+mn-ea"/>
              </a:rPr>
              <a:t>빵을 너무 좋아하지만 다이어트 </a:t>
            </a:r>
            <a:r>
              <a:rPr lang="ko-KR" altLang="en-US" sz="1200" b="1" dirty="0" smtClean="0">
                <a:latin typeface="+mn-ea"/>
              </a:rPr>
              <a:t>중</a:t>
            </a:r>
            <a:r>
              <a:rPr lang="en-US" altLang="ko-KR" sz="1200" b="1" dirty="0" smtClean="0">
                <a:latin typeface="+mn-ea"/>
              </a:rPr>
              <a:t>.</a:t>
            </a:r>
          </a:p>
          <a:p>
            <a:r>
              <a:rPr lang="ko-KR" altLang="en-US" sz="1200" b="1" dirty="0" smtClean="0">
                <a:latin typeface="+mn-ea"/>
              </a:rPr>
              <a:t>갓 나온 빵을 먹고 싶은데 언제 나오는지 궁금해함</a:t>
            </a:r>
            <a:r>
              <a:rPr lang="en-US" altLang="ko-KR" sz="1600" dirty="0" smtClean="0">
                <a:latin typeface="a시나리오" pitchFamily="18" charset="-127"/>
                <a:ea typeface="a시나리오" pitchFamily="18" charset="-127"/>
              </a:rPr>
              <a:t>.</a:t>
            </a:r>
            <a:endParaRPr lang="ko-KR" altLang="en-US" sz="1600" dirty="0">
              <a:latin typeface="a시나리오" pitchFamily="18" charset="-127"/>
              <a:ea typeface="a시나리오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27" y="5085184"/>
            <a:ext cx="420781" cy="59337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28" y="3308482"/>
            <a:ext cx="439220" cy="552566"/>
          </a:xfrm>
          <a:prstGeom prst="rect">
            <a:avLst/>
          </a:prstGeom>
        </p:spPr>
      </p:pic>
      <p:sp>
        <p:nvSpPr>
          <p:cNvPr id="24" name="구름 23"/>
          <p:cNvSpPr/>
          <p:nvPr/>
        </p:nvSpPr>
        <p:spPr>
          <a:xfrm>
            <a:off x="4239393" y="5211892"/>
            <a:ext cx="4176464" cy="1604717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신선함이 느껴지지 않아</a:t>
            </a:r>
            <a:r>
              <a:rPr lang="en-US" altLang="ko-KR" sz="1100" b="1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페이지는 </a:t>
            </a:r>
            <a:r>
              <a:rPr lang="en-US" altLang="ko-KR" sz="1100" b="1" dirty="0" smtClean="0">
                <a:solidFill>
                  <a:schemeClr val="tx1"/>
                </a:solidFill>
                <a:latin typeface="+mn-ea"/>
              </a:rPr>
              <a:t>‘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냉동 창고</a:t>
            </a:r>
            <a:r>
              <a:rPr lang="en-US" altLang="ko-KR" sz="1100" b="1" dirty="0" smtClean="0">
                <a:solidFill>
                  <a:schemeClr val="tx1"/>
                </a:solidFill>
                <a:latin typeface="+mn-ea"/>
              </a:rPr>
              <a:t>’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의 느낌</a:t>
            </a:r>
            <a:r>
              <a:rPr lang="en-US" altLang="ko-KR" sz="1100" b="1" dirty="0" smtClean="0">
                <a:solidFill>
                  <a:schemeClr val="tx1"/>
                </a:solidFill>
                <a:latin typeface="+mn-ea"/>
              </a:rPr>
              <a:t>..  </a:t>
            </a: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원하는 정보를 찾아볼 수가 없어</a:t>
            </a:r>
            <a:r>
              <a:rPr lang="en-US" altLang="ko-KR" sz="1100" b="1" dirty="0" smtClean="0">
                <a:solidFill>
                  <a:schemeClr val="tx1"/>
                </a:solidFill>
                <a:latin typeface="a발레리나" pitchFamily="18" charset="-127"/>
                <a:ea typeface="a발레리나" pitchFamily="18" charset="-127"/>
              </a:rPr>
              <a:t>.</a:t>
            </a:r>
          </a:p>
          <a:p>
            <a:endParaRPr lang="en-US" altLang="ko-KR" sz="1400" dirty="0" smtClean="0">
              <a:solidFill>
                <a:schemeClr val="tx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5" name="구름 24"/>
          <p:cNvSpPr/>
          <p:nvPr/>
        </p:nvSpPr>
        <p:spPr>
          <a:xfrm>
            <a:off x="3481878" y="5418135"/>
            <a:ext cx="298034" cy="316771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구름 25"/>
          <p:cNvSpPr/>
          <p:nvPr/>
        </p:nvSpPr>
        <p:spPr>
          <a:xfrm>
            <a:off x="2718602" y="5281839"/>
            <a:ext cx="135470" cy="126708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4" b="14203"/>
          <a:stretch/>
        </p:blipFill>
        <p:spPr bwMode="auto">
          <a:xfrm>
            <a:off x="179512" y="147768"/>
            <a:ext cx="3708412" cy="467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743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 animBg="1"/>
      <p:bldP spid="4" grpId="0"/>
      <p:bldP spid="12" grpId="0" animBg="1"/>
      <p:bldP spid="13" grpId="0" animBg="1"/>
      <p:bldP spid="14" grpId="0" animBg="1"/>
      <p:bldP spid="15" grpId="0"/>
      <p:bldP spid="24" grpId="0" animBg="1"/>
      <p:bldP spid="25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68000" pressure="6"/>
                    </a14:imgEffect>
                    <a14:imgEffect>
                      <a14:sharpenSoften amount="-25000"/>
                    </a14:imgEffect>
                    <a14:imgEffect>
                      <a14:brightnessContrast bright="40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35581" cy="657326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736873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12776"/>
            <a:ext cx="5166320" cy="387474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5" name="직사각형 4"/>
          <p:cNvSpPr/>
          <p:nvPr/>
        </p:nvSpPr>
        <p:spPr>
          <a:xfrm>
            <a:off x="291530" y="5805264"/>
            <a:ext cx="1368152" cy="432048"/>
          </a:xfrm>
          <a:prstGeom prst="rect">
            <a:avLst/>
          </a:prstGeom>
          <a:solidFill>
            <a:srgbClr val="005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+mn-ea"/>
              </a:rPr>
              <a:t>시원</a:t>
            </a:r>
            <a:r>
              <a:rPr lang="ko-KR" altLang="en-US" b="1" dirty="0">
                <a:latin typeface="+mn-ea"/>
              </a:rPr>
              <a:t>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749559" y="5805264"/>
            <a:ext cx="1368152" cy="4320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+mn-ea"/>
              </a:rPr>
              <a:t>고급스러</a:t>
            </a:r>
            <a:r>
              <a:rPr lang="ko-KR" altLang="en-US" b="1" dirty="0">
                <a:latin typeface="+mn-ea"/>
              </a:rPr>
              <a:t>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275856" y="5805264"/>
            <a:ext cx="1368152" cy="4320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+mn-ea"/>
              </a:rPr>
              <a:t>바</a:t>
            </a:r>
            <a:r>
              <a:rPr lang="ko-KR" altLang="en-US" b="1" dirty="0">
                <a:latin typeface="+mn-ea"/>
              </a:rPr>
              <a:t>다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796408" y="6159674"/>
            <a:ext cx="4096072" cy="776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a발레리나" pitchFamily="18" charset="-127"/>
              <a:ea typeface="a발레리나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96136" y="5439595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005199"/>
                </a:solidFill>
                <a:latin typeface="+mn-ea"/>
              </a:rPr>
              <a:t>바다</a:t>
            </a:r>
            <a:r>
              <a:rPr lang="ko-KR" altLang="en-US" b="1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+mn-ea"/>
              </a:rPr>
              <a:t>같은</a:t>
            </a:r>
            <a:r>
              <a:rPr lang="ko-KR" altLang="en-US" b="1" dirty="0" smtClean="0">
                <a:solidFill>
                  <a:srgbClr val="005199"/>
                </a:solidFill>
                <a:latin typeface="+mn-ea"/>
              </a:rPr>
              <a:t> 시원함</a:t>
            </a:r>
            <a:r>
              <a:rPr lang="ko-KR" alt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+mn-ea"/>
              </a:rPr>
              <a:t>과</a:t>
            </a:r>
            <a:endParaRPr lang="en-US" altLang="ko-KR" b="1" dirty="0" smtClean="0">
              <a:solidFill>
                <a:schemeClr val="tx2">
                  <a:lumMod val="40000"/>
                  <a:lumOff val="60000"/>
                </a:schemeClr>
              </a:solidFill>
              <a:latin typeface="+mn-ea"/>
            </a:endParaRPr>
          </a:p>
          <a:p>
            <a:r>
              <a:rPr lang="ko-KR" altLang="en-US" b="1" dirty="0" smtClean="0">
                <a:solidFill>
                  <a:srgbClr val="005199"/>
                </a:solidFill>
                <a:latin typeface="+mn-ea"/>
              </a:rPr>
              <a:t>도시적</a:t>
            </a:r>
            <a:r>
              <a:rPr lang="ko-KR" alt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+mn-ea"/>
              </a:rPr>
              <a:t>이고</a:t>
            </a:r>
            <a:r>
              <a:rPr lang="ko-KR" altLang="en-US" b="1" dirty="0" smtClean="0">
                <a:solidFill>
                  <a:srgbClr val="005199"/>
                </a:solidFill>
                <a:latin typeface="+mn-ea"/>
              </a:rPr>
              <a:t> 고급스러운 느낌</a:t>
            </a:r>
            <a:endParaRPr lang="ko-KR" altLang="en-US" b="1" dirty="0">
              <a:solidFill>
                <a:srgbClr val="005199"/>
              </a:solidFill>
              <a:latin typeface="+mn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1" b="15862"/>
          <a:stretch/>
        </p:blipFill>
        <p:spPr bwMode="auto">
          <a:xfrm>
            <a:off x="179513" y="188640"/>
            <a:ext cx="3956652" cy="43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607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각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</TotalTime>
  <Words>608</Words>
  <Application>Microsoft Office PowerPoint</Application>
  <PresentationFormat>화면 슬라이드 쇼(4:3)</PresentationFormat>
  <Paragraphs>202</Paragraphs>
  <Slides>33</Slides>
  <Notes>27</Notes>
  <HiddenSlides>1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파리바게트 리뉴얼 기획</dc:title>
  <dc:creator>GREEN</dc:creator>
  <cp:lastModifiedBy>GREEN</cp:lastModifiedBy>
  <cp:revision>107</cp:revision>
  <cp:lastPrinted>2017-08-21T08:53:39Z</cp:lastPrinted>
  <dcterms:created xsi:type="dcterms:W3CDTF">2017-08-18T06:28:16Z</dcterms:created>
  <dcterms:modified xsi:type="dcterms:W3CDTF">2017-10-25T02:43:39Z</dcterms:modified>
</cp:coreProperties>
</file>